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59" r:id="rId5"/>
    <p:sldId id="260" r:id="rId6"/>
    <p:sldId id="261" r:id="rId7"/>
    <p:sldId id="262" r:id="rId8"/>
    <p:sldId id="263" r:id="rId9"/>
    <p:sldId id="264"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92" r:id="rId32"/>
    <p:sldId id="289" r:id="rId33"/>
    <p:sldId id="288" r:id="rId34"/>
    <p:sldId id="290" r:id="rId35"/>
    <p:sldId id="291" r:id="rId36"/>
    <p:sldId id="293" r:id="rId37"/>
    <p:sldId id="294" r:id="rId38"/>
    <p:sldId id="295" r:id="rId39"/>
    <p:sldId id="296" r:id="rId40"/>
    <p:sldId id="307" r:id="rId41"/>
    <p:sldId id="308" r:id="rId42"/>
    <p:sldId id="309" r:id="rId43"/>
    <p:sldId id="310" r:id="rId44"/>
    <p:sldId id="311" r:id="rId45"/>
    <p:sldId id="312" r:id="rId46"/>
    <p:sldId id="313" r:id="rId47"/>
    <p:sldId id="314" r:id="rId48"/>
    <p:sldId id="315" r:id="rId49"/>
    <p:sldId id="316" r:id="rId50"/>
    <p:sldId id="317" r:id="rId51"/>
    <p:sldId id="318" r:id="rId52"/>
    <p:sldId id="320" r:id="rId53"/>
    <p:sldId id="321" r:id="rId54"/>
    <p:sldId id="322"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91" autoAdjust="0"/>
    <p:restoredTop sz="94660"/>
  </p:normalViewPr>
  <p:slideViewPr>
    <p:cSldViewPr snapToGrid="0">
      <p:cViewPr varScale="1">
        <p:scale>
          <a:sx n="78" d="100"/>
          <a:sy n="78" d="100"/>
        </p:scale>
        <p:origin x="49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F01B6E8-DABE-4BAD-92AC-642CA262C2E7}" type="datetimeFigureOut">
              <a:rPr lang="en-US" smtClean="0"/>
              <a:t>4/4/2018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E64F2-4F1A-4743-B5C8-6857587562B9}" type="slidenum">
              <a:rPr lang="en-US" smtClean="0"/>
              <a:t>‹#›</a:t>
            </a:fld>
            <a:endParaRPr lang="en-US"/>
          </a:p>
        </p:txBody>
      </p:sp>
    </p:spTree>
    <p:extLst>
      <p:ext uri="{BB962C8B-B14F-4D97-AF65-F5344CB8AC3E}">
        <p14:creationId xmlns:p14="http://schemas.microsoft.com/office/powerpoint/2010/main" val="498042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F01B6E8-DABE-4BAD-92AC-642CA262C2E7}" type="datetimeFigureOut">
              <a:rPr lang="en-US" smtClean="0"/>
              <a:t>4/4/2018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E64F2-4F1A-4743-B5C8-6857587562B9}" type="slidenum">
              <a:rPr lang="en-US" smtClean="0"/>
              <a:t>‹#›</a:t>
            </a:fld>
            <a:endParaRPr lang="en-US"/>
          </a:p>
        </p:txBody>
      </p:sp>
    </p:spTree>
    <p:extLst>
      <p:ext uri="{BB962C8B-B14F-4D97-AF65-F5344CB8AC3E}">
        <p14:creationId xmlns:p14="http://schemas.microsoft.com/office/powerpoint/2010/main" val="2972055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F01B6E8-DABE-4BAD-92AC-642CA262C2E7}" type="datetimeFigureOut">
              <a:rPr lang="en-US" smtClean="0"/>
              <a:t>4/4/2018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E64F2-4F1A-4743-B5C8-6857587562B9}"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699442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F01B6E8-DABE-4BAD-92AC-642CA262C2E7}" type="datetimeFigureOut">
              <a:rPr lang="en-US" smtClean="0"/>
              <a:t>4/4/2018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E64F2-4F1A-4743-B5C8-6857587562B9}" type="slidenum">
              <a:rPr lang="en-US" smtClean="0"/>
              <a:t>‹#›</a:t>
            </a:fld>
            <a:endParaRPr lang="en-US"/>
          </a:p>
        </p:txBody>
      </p:sp>
    </p:spTree>
    <p:extLst>
      <p:ext uri="{BB962C8B-B14F-4D97-AF65-F5344CB8AC3E}">
        <p14:creationId xmlns:p14="http://schemas.microsoft.com/office/powerpoint/2010/main" val="4735222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F01B6E8-DABE-4BAD-92AC-642CA262C2E7}" type="datetimeFigureOut">
              <a:rPr lang="en-US" smtClean="0"/>
              <a:t>4/4/2018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E64F2-4F1A-4743-B5C8-6857587562B9}"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997919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F01B6E8-DABE-4BAD-92AC-642CA262C2E7}" type="datetimeFigureOut">
              <a:rPr lang="en-US" smtClean="0"/>
              <a:t>4/4/2018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E64F2-4F1A-4743-B5C8-6857587562B9}" type="slidenum">
              <a:rPr lang="en-US" smtClean="0"/>
              <a:t>‹#›</a:t>
            </a:fld>
            <a:endParaRPr lang="en-US"/>
          </a:p>
        </p:txBody>
      </p:sp>
    </p:spTree>
    <p:extLst>
      <p:ext uri="{BB962C8B-B14F-4D97-AF65-F5344CB8AC3E}">
        <p14:creationId xmlns:p14="http://schemas.microsoft.com/office/powerpoint/2010/main" val="1446728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1B6E8-DABE-4BAD-92AC-642CA262C2E7}" type="datetimeFigureOut">
              <a:rPr lang="en-US" smtClean="0"/>
              <a:t>4/4/2018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E64F2-4F1A-4743-B5C8-6857587562B9}" type="slidenum">
              <a:rPr lang="en-US" smtClean="0"/>
              <a:t>‹#›</a:t>
            </a:fld>
            <a:endParaRPr lang="en-US"/>
          </a:p>
        </p:txBody>
      </p:sp>
    </p:spTree>
    <p:extLst>
      <p:ext uri="{BB962C8B-B14F-4D97-AF65-F5344CB8AC3E}">
        <p14:creationId xmlns:p14="http://schemas.microsoft.com/office/powerpoint/2010/main" val="1440474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1B6E8-DABE-4BAD-92AC-642CA262C2E7}" type="datetimeFigureOut">
              <a:rPr lang="en-US" smtClean="0"/>
              <a:t>4/4/2018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E64F2-4F1A-4743-B5C8-6857587562B9}" type="slidenum">
              <a:rPr lang="en-US" smtClean="0"/>
              <a:t>‹#›</a:t>
            </a:fld>
            <a:endParaRPr lang="en-US"/>
          </a:p>
        </p:txBody>
      </p:sp>
    </p:spTree>
    <p:extLst>
      <p:ext uri="{BB962C8B-B14F-4D97-AF65-F5344CB8AC3E}">
        <p14:creationId xmlns:p14="http://schemas.microsoft.com/office/powerpoint/2010/main" val="3366760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1B6E8-DABE-4BAD-92AC-642CA262C2E7}" type="datetimeFigureOut">
              <a:rPr lang="en-US" smtClean="0"/>
              <a:t>4/4/2018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E64F2-4F1A-4743-B5C8-6857587562B9}" type="slidenum">
              <a:rPr lang="en-US" smtClean="0"/>
              <a:t>‹#›</a:t>
            </a:fld>
            <a:endParaRPr lang="en-US"/>
          </a:p>
        </p:txBody>
      </p:sp>
    </p:spTree>
    <p:extLst>
      <p:ext uri="{BB962C8B-B14F-4D97-AF65-F5344CB8AC3E}">
        <p14:creationId xmlns:p14="http://schemas.microsoft.com/office/powerpoint/2010/main" val="1328675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F01B6E8-DABE-4BAD-92AC-642CA262C2E7}" type="datetimeFigureOut">
              <a:rPr lang="en-US" smtClean="0"/>
              <a:t>4/4/2018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E64F2-4F1A-4743-B5C8-6857587562B9}" type="slidenum">
              <a:rPr lang="en-US" smtClean="0"/>
              <a:t>‹#›</a:t>
            </a:fld>
            <a:endParaRPr lang="en-US"/>
          </a:p>
        </p:txBody>
      </p:sp>
    </p:spTree>
    <p:extLst>
      <p:ext uri="{BB962C8B-B14F-4D97-AF65-F5344CB8AC3E}">
        <p14:creationId xmlns:p14="http://schemas.microsoft.com/office/powerpoint/2010/main" val="1198570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01B6E8-DABE-4BAD-92AC-642CA262C2E7}" type="datetimeFigureOut">
              <a:rPr lang="en-US" smtClean="0"/>
              <a:t>4/4/2018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FE64F2-4F1A-4743-B5C8-6857587562B9}" type="slidenum">
              <a:rPr lang="en-US" smtClean="0"/>
              <a:t>‹#›</a:t>
            </a:fld>
            <a:endParaRPr lang="en-US"/>
          </a:p>
        </p:txBody>
      </p:sp>
    </p:spTree>
    <p:extLst>
      <p:ext uri="{BB962C8B-B14F-4D97-AF65-F5344CB8AC3E}">
        <p14:creationId xmlns:p14="http://schemas.microsoft.com/office/powerpoint/2010/main" val="11036282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01B6E8-DABE-4BAD-92AC-642CA262C2E7}" type="datetimeFigureOut">
              <a:rPr lang="en-US" smtClean="0"/>
              <a:t>4/4/2018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FE64F2-4F1A-4743-B5C8-6857587562B9}" type="slidenum">
              <a:rPr lang="en-US" smtClean="0"/>
              <a:t>‹#›</a:t>
            </a:fld>
            <a:endParaRPr lang="en-US"/>
          </a:p>
        </p:txBody>
      </p:sp>
    </p:spTree>
    <p:extLst>
      <p:ext uri="{BB962C8B-B14F-4D97-AF65-F5344CB8AC3E}">
        <p14:creationId xmlns:p14="http://schemas.microsoft.com/office/powerpoint/2010/main" val="881019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01B6E8-DABE-4BAD-92AC-642CA262C2E7}" type="datetimeFigureOut">
              <a:rPr lang="en-US" smtClean="0"/>
              <a:t>4/4/2018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FE64F2-4F1A-4743-B5C8-6857587562B9}" type="slidenum">
              <a:rPr lang="en-US" smtClean="0"/>
              <a:t>‹#›</a:t>
            </a:fld>
            <a:endParaRPr lang="en-US"/>
          </a:p>
        </p:txBody>
      </p:sp>
    </p:spTree>
    <p:extLst>
      <p:ext uri="{BB962C8B-B14F-4D97-AF65-F5344CB8AC3E}">
        <p14:creationId xmlns:p14="http://schemas.microsoft.com/office/powerpoint/2010/main" val="1746854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01B6E8-DABE-4BAD-92AC-642CA262C2E7}" type="datetimeFigureOut">
              <a:rPr lang="en-US" smtClean="0"/>
              <a:t>4/4/2018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FE64F2-4F1A-4743-B5C8-6857587562B9}" type="slidenum">
              <a:rPr lang="en-US" smtClean="0"/>
              <a:t>‹#›</a:t>
            </a:fld>
            <a:endParaRPr lang="en-US"/>
          </a:p>
        </p:txBody>
      </p:sp>
    </p:spTree>
    <p:extLst>
      <p:ext uri="{BB962C8B-B14F-4D97-AF65-F5344CB8AC3E}">
        <p14:creationId xmlns:p14="http://schemas.microsoft.com/office/powerpoint/2010/main" val="2798196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F01B6E8-DABE-4BAD-92AC-642CA262C2E7}" type="datetimeFigureOut">
              <a:rPr lang="en-US" smtClean="0"/>
              <a:t>4/4/2018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FE64F2-4F1A-4743-B5C8-6857587562B9}" type="slidenum">
              <a:rPr lang="en-US" smtClean="0"/>
              <a:t>‹#›</a:t>
            </a:fld>
            <a:endParaRPr lang="en-US"/>
          </a:p>
        </p:txBody>
      </p:sp>
    </p:spTree>
    <p:extLst>
      <p:ext uri="{BB962C8B-B14F-4D97-AF65-F5344CB8AC3E}">
        <p14:creationId xmlns:p14="http://schemas.microsoft.com/office/powerpoint/2010/main" val="501062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F01B6E8-DABE-4BAD-92AC-642CA262C2E7}" type="datetimeFigureOut">
              <a:rPr lang="en-US" smtClean="0"/>
              <a:t>4/4/2018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FE64F2-4F1A-4743-B5C8-6857587562B9}" type="slidenum">
              <a:rPr lang="en-US" smtClean="0"/>
              <a:t>‹#›</a:t>
            </a:fld>
            <a:endParaRPr lang="en-US"/>
          </a:p>
        </p:txBody>
      </p:sp>
    </p:spTree>
    <p:extLst>
      <p:ext uri="{BB962C8B-B14F-4D97-AF65-F5344CB8AC3E}">
        <p14:creationId xmlns:p14="http://schemas.microsoft.com/office/powerpoint/2010/main" val="648315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F01B6E8-DABE-4BAD-92AC-642CA262C2E7}" type="datetimeFigureOut">
              <a:rPr lang="en-US" smtClean="0"/>
              <a:t>4/4/2018</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7FE64F2-4F1A-4743-B5C8-6857587562B9}" type="slidenum">
              <a:rPr lang="en-US" smtClean="0"/>
              <a:t>‹#›</a:t>
            </a:fld>
            <a:endParaRPr lang="en-US"/>
          </a:p>
        </p:txBody>
      </p:sp>
    </p:spTree>
    <p:extLst>
      <p:ext uri="{BB962C8B-B14F-4D97-AF65-F5344CB8AC3E}">
        <p14:creationId xmlns:p14="http://schemas.microsoft.com/office/powerpoint/2010/main" val="281586461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dogpile.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duckduckgo.co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wesleyan.edu/libr/infoforyou/infolitdefined.htm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webcrawler.com/"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www.artforkidshub.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www.colorwithleo.com/artstudio.php"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slide" Target="slide5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slide" Target="slide5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slide" Target="slide5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slide" Target="slide5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slide" Target="slide5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slide" Target="slide5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slide" Target="slide5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slide" Target="slide5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slide" Target="slide5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slide" Target="slide5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slide" Target="slide40.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Information Literacy</a:t>
            </a:r>
          </a:p>
        </p:txBody>
      </p:sp>
      <p:sp>
        <p:nvSpPr>
          <p:cNvPr id="3" name="Subtitle 2"/>
          <p:cNvSpPr>
            <a:spLocks noGrp="1"/>
          </p:cNvSpPr>
          <p:nvPr>
            <p:ph type="subTitle" idx="1"/>
          </p:nvPr>
        </p:nvSpPr>
        <p:spPr/>
        <p:txBody>
          <a:bodyPr/>
          <a:lstStyle/>
          <a:p>
            <a:r>
              <a:rPr lang="en-US" dirty="0"/>
              <a:t>Madison Miller</a:t>
            </a:r>
          </a:p>
        </p:txBody>
      </p:sp>
      <p:sp>
        <p:nvSpPr>
          <p:cNvPr id="4" name="Action Button: Back or Previous 3">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1746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 Engine #1</a:t>
            </a:r>
          </a:p>
        </p:txBody>
      </p:sp>
      <p:sp>
        <p:nvSpPr>
          <p:cNvPr id="3" name="Content Placeholder 2"/>
          <p:cNvSpPr>
            <a:spLocks noGrp="1"/>
          </p:cNvSpPr>
          <p:nvPr>
            <p:ph idx="1"/>
          </p:nvPr>
        </p:nvSpPr>
        <p:spPr/>
        <p:txBody>
          <a:bodyPr/>
          <a:lstStyle/>
          <a:p>
            <a:r>
              <a:rPr lang="en-US" dirty="0"/>
              <a:t>Dogpile</a:t>
            </a:r>
          </a:p>
          <a:p>
            <a:r>
              <a:rPr lang="en-US" dirty="0">
                <a:hlinkClick r:id="rId2"/>
              </a:rPr>
              <a:t>www.dogpile.com</a:t>
            </a:r>
            <a:r>
              <a:rPr lang="en-US" dirty="0"/>
              <a:t> </a:t>
            </a:r>
          </a:p>
          <a:p>
            <a:r>
              <a:rPr lang="en-US" dirty="0"/>
              <a:t>Powered by Metasearch technology and returns the best results from the leading search engines including Google and Yahoo.</a:t>
            </a:r>
          </a:p>
          <a:p>
            <a:r>
              <a:rPr lang="en-US" dirty="0" err="1"/>
              <a:t>Arfie</a:t>
            </a:r>
            <a:r>
              <a:rPr lang="en-US" dirty="0"/>
              <a:t> is the mascot and he was born 1/2/96</a:t>
            </a:r>
          </a:p>
          <a:p>
            <a:r>
              <a:rPr lang="en-US" dirty="0"/>
              <a:t>Dogpile was created in November 1995</a:t>
            </a:r>
          </a:p>
        </p:txBody>
      </p:sp>
      <p:sp>
        <p:nvSpPr>
          <p:cNvPr id="4" name="Action Button: Back or Previous 3">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4899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7071"/>
            <a:ext cx="12192000" cy="6858000"/>
          </a:xfrm>
          <a:prstGeom prst="rect">
            <a:avLst/>
          </a:prstGeom>
        </p:spPr>
      </p:pic>
      <p:sp>
        <p:nvSpPr>
          <p:cNvPr id="5" name="Left Arrow 4"/>
          <p:cNvSpPr/>
          <p:nvPr/>
        </p:nvSpPr>
        <p:spPr>
          <a:xfrm>
            <a:off x="1837113" y="0"/>
            <a:ext cx="1379912" cy="548640"/>
          </a:xfrm>
          <a:prstGeom prst="lef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URL</a:t>
            </a:r>
          </a:p>
        </p:txBody>
      </p:sp>
      <p:sp>
        <p:nvSpPr>
          <p:cNvPr id="6" name="Cloud Callout 5"/>
          <p:cNvSpPr/>
          <p:nvPr/>
        </p:nvSpPr>
        <p:spPr>
          <a:xfrm>
            <a:off x="8478982" y="2179537"/>
            <a:ext cx="1945177" cy="1369998"/>
          </a:xfrm>
          <a:prstGeom prst="cloudCallout">
            <a:avLst>
              <a:gd name="adj1" fmla="val -252159"/>
              <a:gd name="adj2" fmla="val -9103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Enter your search here</a:t>
            </a:r>
          </a:p>
        </p:txBody>
      </p:sp>
      <p:sp>
        <p:nvSpPr>
          <p:cNvPr id="7" name="Action Button: Back or Previous 6">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Forward or Next 7">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Home 8">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9477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
            <a:ext cx="12192000" cy="6858000"/>
          </a:xfrm>
          <a:prstGeom prst="rect">
            <a:avLst/>
          </a:prstGeom>
        </p:spPr>
      </p:pic>
      <p:sp>
        <p:nvSpPr>
          <p:cNvPr id="6" name="Oval Callout 5"/>
          <p:cNvSpPr/>
          <p:nvPr/>
        </p:nvSpPr>
        <p:spPr>
          <a:xfrm>
            <a:off x="9160625" y="881148"/>
            <a:ext cx="1853738" cy="1812175"/>
          </a:xfrm>
          <a:prstGeom prst="wedgeEllipseCallout">
            <a:avLst>
              <a:gd name="adj1" fmla="val -430698"/>
              <a:gd name="adj2" fmla="val -61353"/>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a:t>
            </a:r>
            <a:r>
              <a:rPr lang="en-US" dirty="0">
                <a:solidFill>
                  <a:schemeClr val="bg1"/>
                </a:solidFill>
              </a:rPr>
              <a:t>searched</a:t>
            </a:r>
            <a:r>
              <a:rPr lang="en-US" dirty="0"/>
              <a:t> for turtles</a:t>
            </a:r>
          </a:p>
        </p:txBody>
      </p:sp>
      <p:sp>
        <p:nvSpPr>
          <p:cNvPr id="8" name="Right Brace 7"/>
          <p:cNvSpPr/>
          <p:nvPr/>
        </p:nvSpPr>
        <p:spPr>
          <a:xfrm>
            <a:off x="3898670" y="2128059"/>
            <a:ext cx="1895302" cy="444730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ounded Rectangle 8"/>
          <p:cNvSpPr/>
          <p:nvPr/>
        </p:nvSpPr>
        <p:spPr>
          <a:xfrm>
            <a:off x="5910349" y="3936076"/>
            <a:ext cx="1762298" cy="831273"/>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These are Ads…scroll down for the best links</a:t>
            </a:r>
          </a:p>
        </p:txBody>
      </p:sp>
      <p:sp>
        <p:nvSpPr>
          <p:cNvPr id="10" name="Donut 9"/>
          <p:cNvSpPr/>
          <p:nvPr/>
        </p:nvSpPr>
        <p:spPr>
          <a:xfrm>
            <a:off x="773084" y="1027906"/>
            <a:ext cx="1870363" cy="332509"/>
          </a:xfrm>
          <a:prstGeom prst="donu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ction Button: Back or Previous 10">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Forward or Next 11">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Home 12">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1330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
        <p:nvSpPr>
          <p:cNvPr id="5" name="Donut 4"/>
          <p:cNvSpPr/>
          <p:nvPr/>
        </p:nvSpPr>
        <p:spPr>
          <a:xfrm>
            <a:off x="631767" y="365125"/>
            <a:ext cx="1870363" cy="332509"/>
          </a:xfrm>
          <a:prstGeom prst="donu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ounded Rectangular Callout 5"/>
          <p:cNvSpPr/>
          <p:nvPr/>
        </p:nvSpPr>
        <p:spPr>
          <a:xfrm>
            <a:off x="5486400" y="697634"/>
            <a:ext cx="2310938" cy="1147791"/>
          </a:xfrm>
          <a:prstGeom prst="wedgeRoundRectCallout">
            <a:avLst>
              <a:gd name="adj1" fmla="val -157833"/>
              <a:gd name="adj2" fmla="val -55190"/>
              <a:gd name="adj3" fmla="val 16667"/>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Search from here…for images and video go back to the top left corner</a:t>
            </a:r>
          </a:p>
        </p:txBody>
      </p:sp>
      <p:sp>
        <p:nvSpPr>
          <p:cNvPr id="7" name="Action Button: Back or Previous 6">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Forward or Next 7">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Home 8">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6998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
        <p:nvSpPr>
          <p:cNvPr id="5" name="Left Arrow 4"/>
          <p:cNvSpPr/>
          <p:nvPr/>
        </p:nvSpPr>
        <p:spPr>
          <a:xfrm>
            <a:off x="838200" y="1172095"/>
            <a:ext cx="2195945" cy="736960"/>
          </a:xfrm>
          <a:prstGeom prst="lef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Select Images</a:t>
            </a:r>
          </a:p>
        </p:txBody>
      </p:sp>
      <p:sp>
        <p:nvSpPr>
          <p:cNvPr id="6" name="Rounded Rectangular Callout 5"/>
          <p:cNvSpPr/>
          <p:nvPr/>
        </p:nvSpPr>
        <p:spPr>
          <a:xfrm>
            <a:off x="5278582" y="3175462"/>
            <a:ext cx="1720734" cy="1088967"/>
          </a:xfrm>
          <a:prstGeom prst="wedgeRoundRectCallout">
            <a:avLst>
              <a:gd name="adj1" fmla="val -236292"/>
              <a:gd name="adj2" fmla="val 71814"/>
              <a:gd name="adj3" fmla="val 16667"/>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Start looking here</a:t>
            </a:r>
          </a:p>
        </p:txBody>
      </p:sp>
      <p:sp>
        <p:nvSpPr>
          <p:cNvPr id="7" name="Action Button: Back or Previous 6">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Forward or Next 7">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Home 8">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7235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
        <p:nvSpPr>
          <p:cNvPr id="5" name="Right Arrow 4"/>
          <p:cNvSpPr/>
          <p:nvPr/>
        </p:nvSpPr>
        <p:spPr>
          <a:xfrm>
            <a:off x="4380807" y="656705"/>
            <a:ext cx="1845426" cy="532015"/>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Click here</a:t>
            </a:r>
          </a:p>
        </p:txBody>
      </p:sp>
      <p:sp>
        <p:nvSpPr>
          <p:cNvPr id="6" name="Rounded Rectangle 5"/>
          <p:cNvSpPr/>
          <p:nvPr/>
        </p:nvSpPr>
        <p:spPr>
          <a:xfrm>
            <a:off x="5170517" y="2709949"/>
            <a:ext cx="2560319" cy="1197033"/>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Here is how you change your search filter for different results</a:t>
            </a:r>
          </a:p>
        </p:txBody>
      </p:sp>
      <p:sp>
        <p:nvSpPr>
          <p:cNvPr id="7" name="Action Button: Back or Previous 6">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Forward or Next 7">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Home 8">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3235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
        <p:nvSpPr>
          <p:cNvPr id="5" name="Oval Callout 4"/>
          <p:cNvSpPr/>
          <p:nvPr/>
        </p:nvSpPr>
        <p:spPr>
          <a:xfrm>
            <a:off x="5228704" y="897775"/>
            <a:ext cx="2676699" cy="1920240"/>
          </a:xfrm>
          <a:prstGeom prst="wedgeEllipseCallout">
            <a:avLst>
              <a:gd name="adj1" fmla="val -167550"/>
              <a:gd name="adj2" fmla="val -7862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Find searching tips and tricks by following the URL above which is located on the ABOUT page for Dogpile</a:t>
            </a:r>
          </a:p>
        </p:txBody>
      </p:sp>
      <p:sp>
        <p:nvSpPr>
          <p:cNvPr id="6" name="Action Button: Back or Previous 5">
            <a:hlinkClick r:id="" action="ppaction://hlinkshowjump?jump=previousslide" highlightClick="1"/>
          </p:cNvPr>
          <p:cNvSpPr/>
          <p:nvPr/>
        </p:nvSpPr>
        <p:spPr>
          <a:xfrm>
            <a:off x="2493"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11430000" y="6233715"/>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Home 7">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8558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 Engine #2</a:t>
            </a:r>
          </a:p>
        </p:txBody>
      </p:sp>
      <p:sp>
        <p:nvSpPr>
          <p:cNvPr id="3" name="Content Placeholder 2"/>
          <p:cNvSpPr>
            <a:spLocks noGrp="1"/>
          </p:cNvSpPr>
          <p:nvPr>
            <p:ph idx="1"/>
          </p:nvPr>
        </p:nvSpPr>
        <p:spPr/>
        <p:txBody>
          <a:bodyPr/>
          <a:lstStyle/>
          <a:p>
            <a:r>
              <a:rPr lang="en-US" dirty="0"/>
              <a:t>DuckDuckGo</a:t>
            </a:r>
          </a:p>
          <a:p>
            <a:r>
              <a:rPr lang="en-US" dirty="0">
                <a:hlinkClick r:id="rId2"/>
              </a:rPr>
              <a:t>https://duckduckgo.com/</a:t>
            </a:r>
            <a:r>
              <a:rPr lang="en-US" dirty="0"/>
              <a:t> </a:t>
            </a:r>
          </a:p>
          <a:p>
            <a:r>
              <a:rPr lang="en-US" dirty="0"/>
              <a:t>They don’t store any personal information. Ever.</a:t>
            </a:r>
          </a:p>
          <a:p>
            <a:r>
              <a:rPr lang="en-US" dirty="0"/>
              <a:t>They do not track your searches, so they don’t follow you around with ads.</a:t>
            </a:r>
          </a:p>
          <a:p>
            <a:r>
              <a:rPr lang="en-US" dirty="0"/>
              <a:t>It does not matter if you are in private browsing mode or not, they don’t have any of your information.</a:t>
            </a:r>
          </a:p>
        </p:txBody>
      </p:sp>
      <p:sp>
        <p:nvSpPr>
          <p:cNvPr id="4" name="Action Button: Back or Previous 3">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9688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E013A4B-89A7-485C-B8E9-358393F7EC76}"/>
              </a:ext>
            </a:extLst>
          </p:cNvPr>
          <p:cNvPicPr>
            <a:picLocks noGrp="1" noChangeAspect="1"/>
          </p:cNvPicPr>
          <p:nvPr>
            <p:ph idx="1"/>
          </p:nvPr>
        </p:nvPicPr>
        <p:blipFill>
          <a:blip r:embed="rId2"/>
          <a:stretch>
            <a:fillRect/>
          </a:stretch>
        </p:blipFill>
        <p:spPr>
          <a:xfrm>
            <a:off x="0" y="0"/>
            <a:ext cx="12197953" cy="6858000"/>
          </a:xfrm>
          <a:prstGeom prst="rect">
            <a:avLst/>
          </a:prstGeom>
        </p:spPr>
      </p:pic>
      <p:sp>
        <p:nvSpPr>
          <p:cNvPr id="5" name="Arrow: Left 4">
            <a:extLst>
              <a:ext uri="{FF2B5EF4-FFF2-40B4-BE49-F238E27FC236}">
                <a16:creationId xmlns:a16="http://schemas.microsoft.com/office/drawing/2014/main" id="{C30BC3DC-0408-4E5D-9FA0-D510CCB24E45}"/>
              </a:ext>
            </a:extLst>
          </p:cNvPr>
          <p:cNvSpPr/>
          <p:nvPr/>
        </p:nvSpPr>
        <p:spPr>
          <a:xfrm>
            <a:off x="4337222" y="50028"/>
            <a:ext cx="1758778" cy="72904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URL</a:t>
            </a:r>
          </a:p>
        </p:txBody>
      </p:sp>
      <p:sp>
        <p:nvSpPr>
          <p:cNvPr id="6" name="Speech Bubble: Oval 5">
            <a:extLst>
              <a:ext uri="{FF2B5EF4-FFF2-40B4-BE49-F238E27FC236}">
                <a16:creationId xmlns:a16="http://schemas.microsoft.com/office/drawing/2014/main" id="{E2FC976E-43F3-4380-AC74-1F0B098ACA14}"/>
              </a:ext>
            </a:extLst>
          </p:cNvPr>
          <p:cNvSpPr/>
          <p:nvPr/>
        </p:nvSpPr>
        <p:spPr>
          <a:xfrm>
            <a:off x="9131643" y="4111411"/>
            <a:ext cx="2347783" cy="1668162"/>
          </a:xfrm>
          <a:prstGeom prst="wedgeEllipseCallout">
            <a:avLst>
              <a:gd name="adj1" fmla="val -122412"/>
              <a:gd name="adj2" fmla="val -330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Enter your search here</a:t>
            </a:r>
          </a:p>
        </p:txBody>
      </p:sp>
      <p:sp>
        <p:nvSpPr>
          <p:cNvPr id="7" name="Action Button: Back or Previous 6">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Forward or Next 7">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Home 8">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59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DED7FDB-F278-42E2-B810-50CC5967CF53}"/>
              </a:ext>
            </a:extLst>
          </p:cNvPr>
          <p:cNvPicPr>
            <a:picLocks noGrp="1" noChangeAspect="1"/>
          </p:cNvPicPr>
          <p:nvPr>
            <p:ph idx="1"/>
          </p:nvPr>
        </p:nvPicPr>
        <p:blipFill>
          <a:blip r:embed="rId2"/>
          <a:stretch>
            <a:fillRect/>
          </a:stretch>
        </p:blipFill>
        <p:spPr>
          <a:xfrm>
            <a:off x="0" y="-1"/>
            <a:ext cx="12192000" cy="6854653"/>
          </a:xfrm>
          <a:prstGeom prst="rect">
            <a:avLst/>
          </a:prstGeom>
        </p:spPr>
      </p:pic>
      <p:sp>
        <p:nvSpPr>
          <p:cNvPr id="5" name="Speech Bubble: Rectangle with Corners Rounded 4">
            <a:extLst>
              <a:ext uri="{FF2B5EF4-FFF2-40B4-BE49-F238E27FC236}">
                <a16:creationId xmlns:a16="http://schemas.microsoft.com/office/drawing/2014/main" id="{BEDE825E-33CF-44EA-9264-ABBBA0FE1C59}"/>
              </a:ext>
            </a:extLst>
          </p:cNvPr>
          <p:cNvSpPr/>
          <p:nvPr/>
        </p:nvSpPr>
        <p:spPr>
          <a:xfrm>
            <a:off x="6671876" y="794309"/>
            <a:ext cx="1385888" cy="1071562"/>
          </a:xfrm>
          <a:prstGeom prst="wedgeRoundRectCallout">
            <a:avLst>
              <a:gd name="adj1" fmla="val -237495"/>
              <a:gd name="adj2" fmla="val -1360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searched for turtles</a:t>
            </a:r>
          </a:p>
        </p:txBody>
      </p:sp>
      <p:sp>
        <p:nvSpPr>
          <p:cNvPr id="7" name="Oval 6">
            <a:extLst>
              <a:ext uri="{FF2B5EF4-FFF2-40B4-BE49-F238E27FC236}">
                <a16:creationId xmlns:a16="http://schemas.microsoft.com/office/drawing/2014/main" id="{F23C1929-1AF8-43A3-AA0B-A700E32890DE}"/>
              </a:ext>
            </a:extLst>
          </p:cNvPr>
          <p:cNvSpPr/>
          <p:nvPr/>
        </p:nvSpPr>
        <p:spPr>
          <a:xfrm>
            <a:off x="420130" y="2055815"/>
            <a:ext cx="4609070" cy="118165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7">
            <a:extLst>
              <a:ext uri="{FF2B5EF4-FFF2-40B4-BE49-F238E27FC236}">
                <a16:creationId xmlns:a16="http://schemas.microsoft.com/office/drawing/2014/main" id="{2FBE42B5-50B2-4CD1-90BC-1055F6199A90}"/>
              </a:ext>
            </a:extLst>
          </p:cNvPr>
          <p:cNvSpPr/>
          <p:nvPr/>
        </p:nvSpPr>
        <p:spPr>
          <a:xfrm>
            <a:off x="5285987" y="2515222"/>
            <a:ext cx="1497871" cy="852616"/>
          </a:xfrm>
          <a:prstGeom prst="wedgeRectCallout">
            <a:avLst>
              <a:gd name="adj1" fmla="val -120694"/>
              <a:gd name="adj2" fmla="val -143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Skip over this</a:t>
            </a:r>
          </a:p>
        </p:txBody>
      </p:sp>
      <p:sp>
        <p:nvSpPr>
          <p:cNvPr id="9" name="Action Button: Back or Previous 8">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Forward or Next 9">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Home 10">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6919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information literacy?</a:t>
            </a:r>
          </a:p>
        </p:txBody>
      </p:sp>
      <p:sp>
        <p:nvSpPr>
          <p:cNvPr id="3" name="Content Placeholder 2"/>
          <p:cNvSpPr>
            <a:spLocks noGrp="1"/>
          </p:cNvSpPr>
          <p:nvPr>
            <p:ph idx="1"/>
          </p:nvPr>
        </p:nvSpPr>
        <p:spPr/>
        <p:txBody>
          <a:bodyPr>
            <a:normAutofit fontScale="92500"/>
          </a:bodyPr>
          <a:lstStyle/>
          <a:p>
            <a:r>
              <a:rPr lang="en-US" sz="2800" dirty="0"/>
              <a:t>The ability to identify needed information</a:t>
            </a:r>
          </a:p>
          <a:p>
            <a:r>
              <a:rPr lang="en-US" sz="2800" dirty="0"/>
              <a:t>The knowledge to know where to find the information</a:t>
            </a:r>
          </a:p>
          <a:p>
            <a:r>
              <a:rPr lang="en-US" sz="2800" dirty="0"/>
              <a:t>Being able to break down the information to retain knowledge</a:t>
            </a:r>
          </a:p>
          <a:p>
            <a:r>
              <a:rPr lang="en-US" sz="2800" dirty="0"/>
              <a:t>Having the ability to communicate your newfound knowledge</a:t>
            </a:r>
          </a:p>
          <a:p>
            <a:pPr marL="0" indent="0">
              <a:buNone/>
            </a:pPr>
            <a:r>
              <a:rPr lang="en-US" sz="2800" dirty="0"/>
              <a:t>		</a:t>
            </a:r>
            <a:r>
              <a:rPr lang="en-US" sz="1900" dirty="0"/>
              <a:t>Source: </a:t>
            </a:r>
            <a:r>
              <a:rPr lang="en-US" sz="1900" dirty="0">
                <a:hlinkClick r:id="rId2"/>
              </a:rPr>
              <a:t>http://www.wesleyan.edu/libr/infoforyou/infolitdefined.html</a:t>
            </a:r>
            <a:r>
              <a:rPr lang="en-US" sz="1900" dirty="0"/>
              <a:t>  </a:t>
            </a:r>
          </a:p>
        </p:txBody>
      </p:sp>
      <p:sp>
        <p:nvSpPr>
          <p:cNvPr id="4" name="Action Button: Back or Previous 3">
            <a:hlinkClick r:id="" action="ppaction://hlinkshowjump?jump=previousslide" highlightClick="1"/>
          </p:cNvPr>
          <p:cNvSpPr/>
          <p:nvPr/>
        </p:nvSpPr>
        <p:spPr>
          <a:xfrm>
            <a:off x="36576"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11411712"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5264450"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0530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C5A749B-4AFE-4532-B238-8A0A8893A895}"/>
              </a:ext>
            </a:extLst>
          </p:cNvPr>
          <p:cNvPicPr>
            <a:picLocks noGrp="1" noChangeAspect="1"/>
          </p:cNvPicPr>
          <p:nvPr>
            <p:ph idx="1"/>
          </p:nvPr>
        </p:nvPicPr>
        <p:blipFill>
          <a:blip r:embed="rId2"/>
          <a:stretch>
            <a:fillRect/>
          </a:stretch>
        </p:blipFill>
        <p:spPr>
          <a:xfrm>
            <a:off x="0" y="0"/>
            <a:ext cx="12197953" cy="6858000"/>
          </a:xfrm>
          <a:prstGeom prst="rect">
            <a:avLst/>
          </a:prstGeom>
        </p:spPr>
      </p:pic>
      <p:sp>
        <p:nvSpPr>
          <p:cNvPr id="5" name="Right Brace 4">
            <a:extLst>
              <a:ext uri="{FF2B5EF4-FFF2-40B4-BE49-F238E27FC236}">
                <a16:creationId xmlns:a16="http://schemas.microsoft.com/office/drawing/2014/main" id="{62D025C5-8003-41C0-AC79-C41F0570DFF6}"/>
              </a:ext>
            </a:extLst>
          </p:cNvPr>
          <p:cNvSpPr/>
          <p:nvPr/>
        </p:nvSpPr>
        <p:spPr>
          <a:xfrm>
            <a:off x="5708822" y="914400"/>
            <a:ext cx="1482810" cy="5696465"/>
          </a:xfrm>
          <a:prstGeom prst="righ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58347A85-F9C8-46EC-8D44-AEEFC499FA62}"/>
              </a:ext>
            </a:extLst>
          </p:cNvPr>
          <p:cNvSpPr/>
          <p:nvPr/>
        </p:nvSpPr>
        <p:spPr>
          <a:xfrm>
            <a:off x="7426410" y="3429000"/>
            <a:ext cx="19523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a good place to start</a:t>
            </a:r>
          </a:p>
        </p:txBody>
      </p:sp>
      <p:sp>
        <p:nvSpPr>
          <p:cNvPr id="7" name="Arrow: Left 6">
            <a:extLst>
              <a:ext uri="{FF2B5EF4-FFF2-40B4-BE49-F238E27FC236}">
                <a16:creationId xmlns:a16="http://schemas.microsoft.com/office/drawing/2014/main" id="{A61CBF87-EEF5-4CA6-B065-A22B130BB93E}"/>
              </a:ext>
            </a:extLst>
          </p:cNvPr>
          <p:cNvSpPr/>
          <p:nvPr/>
        </p:nvSpPr>
        <p:spPr>
          <a:xfrm>
            <a:off x="10225216" y="1865871"/>
            <a:ext cx="1837038" cy="1136821"/>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 don’t use this</a:t>
            </a:r>
          </a:p>
        </p:txBody>
      </p:sp>
      <p:sp>
        <p:nvSpPr>
          <p:cNvPr id="8" name="Action Button: Back or Previous 7">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Forward or Next 8">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Home 9">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354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88BD493-57D3-44F8-B554-FB4C27E0A97C}"/>
              </a:ext>
            </a:extLst>
          </p:cNvPr>
          <p:cNvPicPr>
            <a:picLocks noGrp="1" noChangeAspect="1"/>
          </p:cNvPicPr>
          <p:nvPr>
            <p:ph idx="1"/>
          </p:nvPr>
        </p:nvPicPr>
        <p:blipFill>
          <a:blip r:embed="rId2"/>
          <a:stretch>
            <a:fillRect/>
          </a:stretch>
        </p:blipFill>
        <p:spPr>
          <a:xfrm>
            <a:off x="0" y="-1"/>
            <a:ext cx="12192000" cy="6854653"/>
          </a:xfrm>
          <a:prstGeom prst="rect">
            <a:avLst/>
          </a:prstGeom>
        </p:spPr>
      </p:pic>
      <p:sp>
        <p:nvSpPr>
          <p:cNvPr id="5" name="Speech Bubble: Oval 4">
            <a:extLst>
              <a:ext uri="{FF2B5EF4-FFF2-40B4-BE49-F238E27FC236}">
                <a16:creationId xmlns:a16="http://schemas.microsoft.com/office/drawing/2014/main" id="{BA80B3C7-D722-435E-9C89-4F418609D3D5}"/>
              </a:ext>
            </a:extLst>
          </p:cNvPr>
          <p:cNvSpPr/>
          <p:nvPr/>
        </p:nvSpPr>
        <p:spPr>
          <a:xfrm>
            <a:off x="438665" y="1865870"/>
            <a:ext cx="1445740" cy="1470454"/>
          </a:xfrm>
          <a:prstGeom prst="wedgeEllipseCallout">
            <a:avLst>
              <a:gd name="adj1" fmla="val 30449"/>
              <a:gd name="adj2" fmla="val -606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Click Images</a:t>
            </a:r>
          </a:p>
        </p:txBody>
      </p:sp>
      <p:sp>
        <p:nvSpPr>
          <p:cNvPr id="6" name="Arrow: Left 5">
            <a:extLst>
              <a:ext uri="{FF2B5EF4-FFF2-40B4-BE49-F238E27FC236}">
                <a16:creationId xmlns:a16="http://schemas.microsoft.com/office/drawing/2014/main" id="{4CB64EEB-E333-4568-B98A-9E7620757614}"/>
              </a:ext>
            </a:extLst>
          </p:cNvPr>
          <p:cNvSpPr/>
          <p:nvPr/>
        </p:nvSpPr>
        <p:spPr>
          <a:xfrm>
            <a:off x="3002692" y="2576383"/>
            <a:ext cx="2483708" cy="1198605"/>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Large images are usually better quality</a:t>
            </a:r>
          </a:p>
        </p:txBody>
      </p:sp>
      <p:sp>
        <p:nvSpPr>
          <p:cNvPr id="7" name="Action Button: Back or Previous 6">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Forward or Next 7">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Home 8">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1757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8D025BE-F0AA-4C00-8FEE-D1726C261EF8}"/>
              </a:ext>
            </a:extLst>
          </p:cNvPr>
          <p:cNvPicPr>
            <a:picLocks noGrp="1" noChangeAspect="1"/>
          </p:cNvPicPr>
          <p:nvPr>
            <p:ph idx="1"/>
          </p:nvPr>
        </p:nvPicPr>
        <p:blipFill>
          <a:blip r:embed="rId2"/>
          <a:stretch>
            <a:fillRect/>
          </a:stretch>
        </p:blipFill>
        <p:spPr>
          <a:xfrm>
            <a:off x="0" y="0"/>
            <a:ext cx="12197953" cy="6858000"/>
          </a:xfrm>
          <a:prstGeom prst="rect">
            <a:avLst/>
          </a:prstGeom>
        </p:spPr>
      </p:pic>
      <p:sp>
        <p:nvSpPr>
          <p:cNvPr id="5" name="Speech Bubble: Rectangle 4">
            <a:extLst>
              <a:ext uri="{FF2B5EF4-FFF2-40B4-BE49-F238E27FC236}">
                <a16:creationId xmlns:a16="http://schemas.microsoft.com/office/drawing/2014/main" id="{720FDD5B-BBEA-4B60-856A-4DC4022DE825}"/>
              </a:ext>
            </a:extLst>
          </p:cNvPr>
          <p:cNvSpPr/>
          <p:nvPr/>
        </p:nvSpPr>
        <p:spPr>
          <a:xfrm>
            <a:off x="5202195" y="3150973"/>
            <a:ext cx="2137719" cy="1325563"/>
          </a:xfrm>
          <a:prstGeom prst="wedgeRectCallout">
            <a:avLst>
              <a:gd name="adj1" fmla="val -94243"/>
              <a:gd name="adj2" fmla="val -13605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Click here for more recent information in your search</a:t>
            </a:r>
          </a:p>
        </p:txBody>
      </p:sp>
      <p:sp>
        <p:nvSpPr>
          <p:cNvPr id="6" name="Action Button: Back or Previous 5">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Home 7">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0702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F037B99-2380-4F1B-B783-8A94E2F58F60}"/>
              </a:ext>
            </a:extLst>
          </p:cNvPr>
          <p:cNvPicPr>
            <a:picLocks noGrp="1" noChangeAspect="1"/>
          </p:cNvPicPr>
          <p:nvPr>
            <p:ph idx="1"/>
          </p:nvPr>
        </p:nvPicPr>
        <p:blipFill>
          <a:blip r:embed="rId2"/>
          <a:stretch>
            <a:fillRect/>
          </a:stretch>
        </p:blipFill>
        <p:spPr>
          <a:xfrm>
            <a:off x="0" y="-1"/>
            <a:ext cx="12192000" cy="6854653"/>
          </a:xfrm>
          <a:prstGeom prst="rect">
            <a:avLst/>
          </a:prstGeom>
        </p:spPr>
      </p:pic>
      <p:sp>
        <p:nvSpPr>
          <p:cNvPr id="5" name="Speech Bubble: Oval 4">
            <a:extLst>
              <a:ext uri="{FF2B5EF4-FFF2-40B4-BE49-F238E27FC236}">
                <a16:creationId xmlns:a16="http://schemas.microsoft.com/office/drawing/2014/main" id="{B65A2019-7AA1-4B8E-A920-8A2FC3FBBEE7}"/>
              </a:ext>
            </a:extLst>
          </p:cNvPr>
          <p:cNvSpPr/>
          <p:nvPr/>
        </p:nvSpPr>
        <p:spPr>
          <a:xfrm>
            <a:off x="2261286" y="1690688"/>
            <a:ext cx="2273644" cy="1325563"/>
          </a:xfrm>
          <a:prstGeom prst="wedgeEllipseCallout">
            <a:avLst>
              <a:gd name="adj1" fmla="val -48550"/>
              <a:gd name="adj2" fmla="val -53369"/>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Click here for videos</a:t>
            </a:r>
          </a:p>
        </p:txBody>
      </p:sp>
      <p:sp>
        <p:nvSpPr>
          <p:cNvPr id="6" name="Action Button: Back or Previous 5">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Home 7">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126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 Engine #3</a:t>
            </a:r>
          </a:p>
        </p:txBody>
      </p:sp>
      <p:sp>
        <p:nvSpPr>
          <p:cNvPr id="3" name="Content Placeholder 2"/>
          <p:cNvSpPr>
            <a:spLocks noGrp="1"/>
          </p:cNvSpPr>
          <p:nvPr>
            <p:ph idx="1"/>
          </p:nvPr>
        </p:nvSpPr>
        <p:spPr/>
        <p:txBody>
          <a:bodyPr/>
          <a:lstStyle/>
          <a:p>
            <a:r>
              <a:rPr lang="en-US" dirty="0"/>
              <a:t>Web Crawler</a:t>
            </a:r>
          </a:p>
          <a:p>
            <a:r>
              <a:rPr lang="en-US" dirty="0">
                <a:hlinkClick r:id="rId2"/>
              </a:rPr>
              <a:t>www.webcrawler.com</a:t>
            </a:r>
            <a:endParaRPr lang="en-US" dirty="0"/>
          </a:p>
          <a:p>
            <a:r>
              <a:rPr lang="en-US" dirty="0"/>
              <a:t> Web Crawler brings users the top search results from Google, Yahoo! and other popular search engines. </a:t>
            </a:r>
          </a:p>
          <a:p>
            <a:r>
              <a:rPr lang="en-US" dirty="0"/>
              <a:t>WebCrawler provides multimedia results, including images, video, news, and local information. </a:t>
            </a:r>
          </a:p>
        </p:txBody>
      </p:sp>
      <p:sp>
        <p:nvSpPr>
          <p:cNvPr id="4" name="Action Button: Back or Previous 3">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8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0A5545D0-2C30-4235-B2AF-C2339AFCA07D}"/>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D197B4D4-236C-441C-9B8B-1D5C31FCFB82}"/>
              </a:ext>
            </a:extLst>
          </p:cNvPr>
          <p:cNvPicPr>
            <a:picLocks noChangeAspect="1"/>
          </p:cNvPicPr>
          <p:nvPr/>
        </p:nvPicPr>
        <p:blipFill>
          <a:blip r:embed="rId2"/>
          <a:stretch>
            <a:fillRect/>
          </a:stretch>
        </p:blipFill>
        <p:spPr>
          <a:xfrm>
            <a:off x="0" y="1673"/>
            <a:ext cx="12192000" cy="6854653"/>
          </a:xfrm>
          <a:prstGeom prst="rect">
            <a:avLst/>
          </a:prstGeom>
        </p:spPr>
      </p:pic>
      <p:sp>
        <p:nvSpPr>
          <p:cNvPr id="8" name="Arrow: Left 7">
            <a:extLst>
              <a:ext uri="{FF2B5EF4-FFF2-40B4-BE49-F238E27FC236}">
                <a16:creationId xmlns:a16="http://schemas.microsoft.com/office/drawing/2014/main" id="{27333D03-4EB2-4091-8394-B79CC1CBF1CF}"/>
              </a:ext>
            </a:extLst>
          </p:cNvPr>
          <p:cNvSpPr/>
          <p:nvPr/>
        </p:nvSpPr>
        <p:spPr>
          <a:xfrm>
            <a:off x="2631989" y="24714"/>
            <a:ext cx="1791730" cy="7661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URL</a:t>
            </a:r>
          </a:p>
        </p:txBody>
      </p:sp>
      <p:sp>
        <p:nvSpPr>
          <p:cNvPr id="9" name="Speech Bubble: Oval 8">
            <a:extLst>
              <a:ext uri="{FF2B5EF4-FFF2-40B4-BE49-F238E27FC236}">
                <a16:creationId xmlns:a16="http://schemas.microsoft.com/office/drawing/2014/main" id="{9B8C50CD-E68B-4EF5-B2A1-E29E60CD585B}"/>
              </a:ext>
            </a:extLst>
          </p:cNvPr>
          <p:cNvSpPr/>
          <p:nvPr/>
        </p:nvSpPr>
        <p:spPr>
          <a:xfrm>
            <a:off x="7265773" y="2854410"/>
            <a:ext cx="2187146" cy="1668163"/>
          </a:xfrm>
          <a:prstGeom prst="wedgeEllipseCallout">
            <a:avLst>
              <a:gd name="adj1" fmla="val -101268"/>
              <a:gd name="adj2" fmla="val -632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Enter your search here</a:t>
            </a:r>
          </a:p>
        </p:txBody>
      </p:sp>
      <p:sp>
        <p:nvSpPr>
          <p:cNvPr id="10" name="Action Button: Back or Previous 9">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Forward or Next 10">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Home 11">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6663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D8EE176F-802B-4921-9063-9DD52B067938}"/>
              </a:ext>
            </a:extLst>
          </p:cNvPr>
          <p:cNvPicPr>
            <a:picLocks noGrp="1" noChangeAspect="1"/>
          </p:cNvPicPr>
          <p:nvPr>
            <p:ph idx="1"/>
          </p:nvPr>
        </p:nvPicPr>
        <p:blipFill>
          <a:blip r:embed="rId2"/>
          <a:stretch>
            <a:fillRect/>
          </a:stretch>
        </p:blipFill>
        <p:spPr>
          <a:xfrm>
            <a:off x="0" y="0"/>
            <a:ext cx="12197953" cy="6858000"/>
          </a:xfrm>
          <a:prstGeom prst="rect">
            <a:avLst/>
          </a:prstGeom>
        </p:spPr>
      </p:pic>
      <p:sp>
        <p:nvSpPr>
          <p:cNvPr id="5" name="Speech Bubble: Rectangle 4">
            <a:extLst>
              <a:ext uri="{FF2B5EF4-FFF2-40B4-BE49-F238E27FC236}">
                <a16:creationId xmlns:a16="http://schemas.microsoft.com/office/drawing/2014/main" id="{F58CE78B-DFA6-4138-9F21-857AE3AD15C3}"/>
              </a:ext>
            </a:extLst>
          </p:cNvPr>
          <p:cNvSpPr/>
          <p:nvPr/>
        </p:nvSpPr>
        <p:spPr>
          <a:xfrm>
            <a:off x="4053016" y="1161536"/>
            <a:ext cx="1841157" cy="935940"/>
          </a:xfrm>
          <a:prstGeom prst="wedgeRectCallout">
            <a:avLst>
              <a:gd name="adj1" fmla="val -149692"/>
              <a:gd name="adj2" fmla="val -40064"/>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searched for turtles</a:t>
            </a:r>
          </a:p>
        </p:txBody>
      </p:sp>
      <p:sp>
        <p:nvSpPr>
          <p:cNvPr id="6" name="Right Brace 5">
            <a:extLst>
              <a:ext uri="{FF2B5EF4-FFF2-40B4-BE49-F238E27FC236}">
                <a16:creationId xmlns:a16="http://schemas.microsoft.com/office/drawing/2014/main" id="{68F18D2E-788E-4F36-AC21-ABE2CC6FA27B}"/>
              </a:ext>
            </a:extLst>
          </p:cNvPr>
          <p:cNvSpPr/>
          <p:nvPr/>
        </p:nvSpPr>
        <p:spPr>
          <a:xfrm>
            <a:off x="4973594" y="2224925"/>
            <a:ext cx="1659581" cy="4505625"/>
          </a:xfrm>
          <a:prstGeom prst="righ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2A7291D8-A64F-457D-90B0-2D86A9D73BF0}"/>
              </a:ext>
            </a:extLst>
          </p:cNvPr>
          <p:cNvSpPr/>
          <p:nvPr/>
        </p:nvSpPr>
        <p:spPr>
          <a:xfrm>
            <a:off x="6756400" y="3880837"/>
            <a:ext cx="2057400" cy="119380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These are Ads. Scroll down</a:t>
            </a:r>
          </a:p>
        </p:txBody>
      </p:sp>
      <p:sp>
        <p:nvSpPr>
          <p:cNvPr id="8" name="Action Button: Back or Previous 7">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Forward or Next 8">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Home 9">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5607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2AD8571C-6482-4F2A-BACD-F69980C31FF7}"/>
              </a:ext>
            </a:extLst>
          </p:cNvPr>
          <p:cNvPicPr>
            <a:picLocks noGrp="1" noChangeAspect="1"/>
          </p:cNvPicPr>
          <p:nvPr>
            <p:ph idx="1"/>
          </p:nvPr>
        </p:nvPicPr>
        <p:blipFill>
          <a:blip r:embed="rId2"/>
          <a:stretch>
            <a:fillRect/>
          </a:stretch>
        </p:blipFill>
        <p:spPr>
          <a:xfrm>
            <a:off x="-5953" y="0"/>
            <a:ext cx="12197953" cy="6858000"/>
          </a:xfrm>
          <a:prstGeom prst="rect">
            <a:avLst/>
          </a:prstGeom>
        </p:spPr>
      </p:pic>
      <p:sp>
        <p:nvSpPr>
          <p:cNvPr id="5" name="Oval 4">
            <a:extLst>
              <a:ext uri="{FF2B5EF4-FFF2-40B4-BE49-F238E27FC236}">
                <a16:creationId xmlns:a16="http://schemas.microsoft.com/office/drawing/2014/main" id="{6D8757E6-2071-49B5-A236-18611FE21DE2}"/>
              </a:ext>
            </a:extLst>
          </p:cNvPr>
          <p:cNvSpPr/>
          <p:nvPr/>
        </p:nvSpPr>
        <p:spPr>
          <a:xfrm>
            <a:off x="216693" y="2611910"/>
            <a:ext cx="1243013" cy="52863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C995DD8C-B0A5-4560-817E-FCFDCCDCEA90}"/>
              </a:ext>
            </a:extLst>
          </p:cNvPr>
          <p:cNvSpPr/>
          <p:nvPr/>
        </p:nvSpPr>
        <p:spPr>
          <a:xfrm>
            <a:off x="2001795" y="2533133"/>
            <a:ext cx="2261286" cy="772297"/>
          </a:xfrm>
          <a:prstGeom prst="lef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Start here</a:t>
            </a:r>
          </a:p>
        </p:txBody>
      </p:sp>
      <p:sp>
        <p:nvSpPr>
          <p:cNvPr id="7" name="Action Button: Back or Previous 6">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Forward or Next 7">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Home 8">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1487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CD69107-B2F0-4CB7-B087-D187A860FA0A}"/>
              </a:ext>
            </a:extLst>
          </p:cNvPr>
          <p:cNvPicPr>
            <a:picLocks noGrp="1" noChangeAspect="1"/>
          </p:cNvPicPr>
          <p:nvPr>
            <p:ph idx="1"/>
          </p:nvPr>
        </p:nvPicPr>
        <p:blipFill>
          <a:blip r:embed="rId2"/>
          <a:stretch>
            <a:fillRect/>
          </a:stretch>
        </p:blipFill>
        <p:spPr>
          <a:xfrm>
            <a:off x="0" y="-1"/>
            <a:ext cx="12192000" cy="6854653"/>
          </a:xfrm>
          <a:prstGeom prst="rect">
            <a:avLst/>
          </a:prstGeom>
        </p:spPr>
      </p:pic>
      <p:sp>
        <p:nvSpPr>
          <p:cNvPr id="5" name="Speech Bubble: Rectangle with Corners Rounded 4">
            <a:extLst>
              <a:ext uri="{FF2B5EF4-FFF2-40B4-BE49-F238E27FC236}">
                <a16:creationId xmlns:a16="http://schemas.microsoft.com/office/drawing/2014/main" id="{76A0B69B-4E3A-4146-AE29-059932E6A4F3}"/>
              </a:ext>
            </a:extLst>
          </p:cNvPr>
          <p:cNvSpPr/>
          <p:nvPr/>
        </p:nvSpPr>
        <p:spPr>
          <a:xfrm>
            <a:off x="3225114" y="1708623"/>
            <a:ext cx="2397210" cy="787442"/>
          </a:xfrm>
          <a:prstGeom prst="wedgeRoundRectCallout">
            <a:avLst>
              <a:gd name="adj1" fmla="val -82147"/>
              <a:gd name="adj2" fmla="val -5892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Click here for images</a:t>
            </a:r>
          </a:p>
        </p:txBody>
      </p:sp>
      <p:sp>
        <p:nvSpPr>
          <p:cNvPr id="6" name="Oval 5">
            <a:extLst>
              <a:ext uri="{FF2B5EF4-FFF2-40B4-BE49-F238E27FC236}">
                <a16:creationId xmlns:a16="http://schemas.microsoft.com/office/drawing/2014/main" id="{A87E667E-0EB6-49F9-ACF3-4D3313684F6A}"/>
              </a:ext>
            </a:extLst>
          </p:cNvPr>
          <p:cNvSpPr/>
          <p:nvPr/>
        </p:nvSpPr>
        <p:spPr>
          <a:xfrm>
            <a:off x="5857103" y="1690688"/>
            <a:ext cx="2866767" cy="363507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D8F95A9-CD9F-450D-A733-D0DFC7102EFB}"/>
              </a:ext>
            </a:extLst>
          </p:cNvPr>
          <p:cNvSpPr/>
          <p:nvPr/>
        </p:nvSpPr>
        <p:spPr>
          <a:xfrm>
            <a:off x="8958649" y="2947106"/>
            <a:ext cx="2001794" cy="1325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You can click on the right for more specific searches</a:t>
            </a:r>
          </a:p>
        </p:txBody>
      </p:sp>
      <p:sp>
        <p:nvSpPr>
          <p:cNvPr id="8" name="Action Button: Back or Previous 7">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Forward or Next 8">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Home 9">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5965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E-Learning Cite #1</a:t>
            </a:r>
          </a:p>
        </p:txBody>
      </p:sp>
      <p:sp>
        <p:nvSpPr>
          <p:cNvPr id="3" name="Content Placeholder 2"/>
          <p:cNvSpPr>
            <a:spLocks noGrp="1"/>
          </p:cNvSpPr>
          <p:nvPr>
            <p:ph idx="1"/>
          </p:nvPr>
        </p:nvSpPr>
        <p:spPr/>
        <p:txBody>
          <a:bodyPr/>
          <a:lstStyle/>
          <a:p>
            <a:r>
              <a:rPr lang="en-US" dirty="0" err="1"/>
              <a:t>ArtforKidsHub</a:t>
            </a:r>
            <a:endParaRPr lang="en-US" dirty="0"/>
          </a:p>
          <a:p>
            <a:r>
              <a:rPr lang="en-US" dirty="0">
                <a:hlinkClick r:id="rId2"/>
              </a:rPr>
              <a:t>www.artforkidshub.com</a:t>
            </a:r>
            <a:r>
              <a:rPr lang="en-US" dirty="0"/>
              <a:t> </a:t>
            </a:r>
          </a:p>
          <a:p>
            <a:r>
              <a:rPr lang="en-US" dirty="0"/>
              <a:t>A family of five are behind the screen of this website!</a:t>
            </a:r>
          </a:p>
          <a:p>
            <a:r>
              <a:rPr lang="en-US" dirty="0"/>
              <a:t>They make relevant art lessons, videos, projects for kids.</a:t>
            </a:r>
          </a:p>
          <a:p>
            <a:r>
              <a:rPr lang="en-US" dirty="0"/>
              <a:t>It is free to use, unless you don’t want any ads. </a:t>
            </a:r>
          </a:p>
          <a:p>
            <a:r>
              <a:rPr lang="en-US" dirty="0"/>
              <a:t>The father Rob Hubs, created the website so he could share his art experiences with his kids with other families.</a:t>
            </a:r>
          </a:p>
        </p:txBody>
      </p:sp>
      <p:sp>
        <p:nvSpPr>
          <p:cNvPr id="4" name="Action Button: Back or Previous 3">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6571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Why is information literacy important?</a:t>
            </a:r>
          </a:p>
        </p:txBody>
      </p:sp>
      <p:sp>
        <p:nvSpPr>
          <p:cNvPr id="3" name="Content Placeholder 2"/>
          <p:cNvSpPr>
            <a:spLocks noGrp="1"/>
          </p:cNvSpPr>
          <p:nvPr>
            <p:ph idx="1"/>
          </p:nvPr>
        </p:nvSpPr>
        <p:spPr/>
        <p:txBody>
          <a:bodyPr>
            <a:normAutofit/>
          </a:bodyPr>
          <a:lstStyle/>
          <a:p>
            <a:r>
              <a:rPr lang="en-US" sz="2800" dirty="0"/>
              <a:t>There is a lot of information out there! It is important to be able to know the good from the bad.</a:t>
            </a:r>
          </a:p>
          <a:p>
            <a:r>
              <a:rPr lang="en-US" sz="2800" dirty="0"/>
              <a:t>In order to find what you are looking for, it is important that you can break down your search effectively to get the best results online.</a:t>
            </a:r>
          </a:p>
          <a:p>
            <a:r>
              <a:rPr lang="en-US" sz="2800" dirty="0"/>
              <a:t>The amount of information is only continuing to grow! </a:t>
            </a:r>
          </a:p>
        </p:txBody>
      </p:sp>
      <p:sp>
        <p:nvSpPr>
          <p:cNvPr id="4" name="Action Button: Back or Previous 3">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3754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5DFBB99E-18CD-4A8C-B114-726854918E4C}"/>
              </a:ext>
            </a:extLst>
          </p:cNvPr>
          <p:cNvPicPr>
            <a:picLocks noGrp="1" noChangeAspect="1"/>
          </p:cNvPicPr>
          <p:nvPr>
            <p:ph idx="1"/>
          </p:nvPr>
        </p:nvPicPr>
        <p:blipFill>
          <a:blip r:embed="rId2"/>
          <a:stretch>
            <a:fillRect/>
          </a:stretch>
        </p:blipFill>
        <p:spPr>
          <a:xfrm>
            <a:off x="-5952" y="20594"/>
            <a:ext cx="12197952" cy="6858000"/>
          </a:xfrm>
          <a:prstGeom prst="rect">
            <a:avLst/>
          </a:prstGeom>
        </p:spPr>
      </p:pic>
      <p:sp>
        <p:nvSpPr>
          <p:cNvPr id="5" name="Arrow: Left 4">
            <a:extLst>
              <a:ext uri="{FF2B5EF4-FFF2-40B4-BE49-F238E27FC236}">
                <a16:creationId xmlns:a16="http://schemas.microsoft.com/office/drawing/2014/main" id="{382F4709-BC60-422C-9423-B0C2EE729DEB}"/>
              </a:ext>
            </a:extLst>
          </p:cNvPr>
          <p:cNvSpPr/>
          <p:nvPr/>
        </p:nvSpPr>
        <p:spPr>
          <a:xfrm>
            <a:off x="3830595" y="20594"/>
            <a:ext cx="1964724" cy="8031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URL</a:t>
            </a:r>
          </a:p>
        </p:txBody>
      </p:sp>
      <p:sp>
        <p:nvSpPr>
          <p:cNvPr id="6" name="Oval 5">
            <a:extLst>
              <a:ext uri="{FF2B5EF4-FFF2-40B4-BE49-F238E27FC236}">
                <a16:creationId xmlns:a16="http://schemas.microsoft.com/office/drawing/2014/main" id="{A59FE008-4105-41E2-ADD8-E680F34E3E16}"/>
              </a:ext>
            </a:extLst>
          </p:cNvPr>
          <p:cNvSpPr/>
          <p:nvPr/>
        </p:nvSpPr>
        <p:spPr>
          <a:xfrm>
            <a:off x="1610014" y="823784"/>
            <a:ext cx="8596668" cy="1320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a:extLst>
              <a:ext uri="{FF2B5EF4-FFF2-40B4-BE49-F238E27FC236}">
                <a16:creationId xmlns:a16="http://schemas.microsoft.com/office/drawing/2014/main" id="{EEAA1F12-FCB2-459A-9BE5-53D6007BAFFE}"/>
              </a:ext>
            </a:extLst>
          </p:cNvPr>
          <p:cNvSpPr/>
          <p:nvPr/>
        </p:nvSpPr>
        <p:spPr>
          <a:xfrm>
            <a:off x="9274002" y="1050324"/>
            <a:ext cx="45719" cy="457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A5677291-B755-4209-84AE-03120C55839B}"/>
              </a:ext>
            </a:extLst>
          </p:cNvPr>
          <p:cNvSpPr/>
          <p:nvPr/>
        </p:nvSpPr>
        <p:spPr>
          <a:xfrm>
            <a:off x="9195692" y="881859"/>
            <a:ext cx="2626956" cy="1320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 Don’t click here</a:t>
            </a:r>
          </a:p>
        </p:txBody>
      </p:sp>
      <p:sp>
        <p:nvSpPr>
          <p:cNvPr id="10" name="Action Button: Back or Previous 9">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Forward or Next 10">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Home 11">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1270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24BB588A-6099-4D2E-A7A3-8AB13FBFBD8E}"/>
              </a:ext>
            </a:extLst>
          </p:cNvPr>
          <p:cNvPicPr>
            <a:picLocks noGrp="1" noChangeAspect="1"/>
          </p:cNvPicPr>
          <p:nvPr>
            <p:ph idx="1"/>
          </p:nvPr>
        </p:nvPicPr>
        <p:blipFill>
          <a:blip r:embed="rId2"/>
          <a:stretch>
            <a:fillRect/>
          </a:stretch>
        </p:blipFill>
        <p:spPr>
          <a:xfrm>
            <a:off x="0" y="0"/>
            <a:ext cx="12197952" cy="6858000"/>
          </a:xfrm>
          <a:prstGeom prst="rect">
            <a:avLst/>
          </a:prstGeom>
        </p:spPr>
      </p:pic>
      <p:sp>
        <p:nvSpPr>
          <p:cNvPr id="5" name="Arrow: Right 4">
            <a:extLst>
              <a:ext uri="{FF2B5EF4-FFF2-40B4-BE49-F238E27FC236}">
                <a16:creationId xmlns:a16="http://schemas.microsoft.com/office/drawing/2014/main" id="{35C60A53-F1B7-40D7-AED9-684F239F4F65}"/>
              </a:ext>
            </a:extLst>
          </p:cNvPr>
          <p:cNvSpPr/>
          <p:nvPr/>
        </p:nvSpPr>
        <p:spPr>
          <a:xfrm>
            <a:off x="1618735" y="1219200"/>
            <a:ext cx="2421925" cy="1320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Different Project types!</a:t>
            </a:r>
          </a:p>
        </p:txBody>
      </p:sp>
      <p:sp>
        <p:nvSpPr>
          <p:cNvPr id="6" name="Speech Bubble: Rectangle with Corners Rounded 5">
            <a:extLst>
              <a:ext uri="{FF2B5EF4-FFF2-40B4-BE49-F238E27FC236}">
                <a16:creationId xmlns:a16="http://schemas.microsoft.com/office/drawing/2014/main" id="{56E58404-51F6-4075-B752-321D882E2E97}"/>
              </a:ext>
            </a:extLst>
          </p:cNvPr>
          <p:cNvSpPr/>
          <p:nvPr/>
        </p:nvSpPr>
        <p:spPr>
          <a:xfrm>
            <a:off x="5795319" y="2540000"/>
            <a:ext cx="2356023" cy="1723081"/>
          </a:xfrm>
          <a:prstGeom prst="wedgeRoundRectCallout">
            <a:avLst>
              <a:gd name="adj1" fmla="val -137708"/>
              <a:gd name="adj2" fmla="val 414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You can do A LOT without having the membership</a:t>
            </a:r>
          </a:p>
        </p:txBody>
      </p:sp>
      <p:sp>
        <p:nvSpPr>
          <p:cNvPr id="7" name="Action Button: Back or Previous 6">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Forward or Next 7">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Home 8">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6823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90DD242-06D8-4562-B27F-49DD51FBB797}"/>
              </a:ext>
            </a:extLst>
          </p:cNvPr>
          <p:cNvPicPr>
            <a:picLocks noGrp="1" noChangeAspect="1"/>
          </p:cNvPicPr>
          <p:nvPr>
            <p:ph idx="1"/>
          </p:nvPr>
        </p:nvPicPr>
        <p:blipFill>
          <a:blip r:embed="rId2"/>
          <a:stretch>
            <a:fillRect/>
          </a:stretch>
        </p:blipFill>
        <p:spPr>
          <a:xfrm>
            <a:off x="0" y="0"/>
            <a:ext cx="12197952" cy="6858000"/>
          </a:xfrm>
          <a:prstGeom prst="rect">
            <a:avLst/>
          </a:prstGeom>
        </p:spPr>
      </p:pic>
      <p:sp>
        <p:nvSpPr>
          <p:cNvPr id="5" name="Arrow: Down 4">
            <a:extLst>
              <a:ext uri="{FF2B5EF4-FFF2-40B4-BE49-F238E27FC236}">
                <a16:creationId xmlns:a16="http://schemas.microsoft.com/office/drawing/2014/main" id="{3D06AF88-8796-470E-B336-981DF5CCA458}"/>
              </a:ext>
            </a:extLst>
          </p:cNvPr>
          <p:cNvSpPr/>
          <p:nvPr/>
        </p:nvSpPr>
        <p:spPr>
          <a:xfrm>
            <a:off x="319403" y="821537"/>
            <a:ext cx="1246909" cy="48213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
            </a:r>
          </a:p>
          <a:p>
            <a:pPr algn="ctr"/>
            <a:r>
              <a:rPr lang="en-US" dirty="0"/>
              <a:t>C</a:t>
            </a:r>
          </a:p>
          <a:p>
            <a:pPr algn="ctr"/>
            <a:r>
              <a:rPr lang="en-US" dirty="0"/>
              <a:t>R</a:t>
            </a:r>
          </a:p>
          <a:p>
            <a:pPr algn="ctr"/>
            <a:r>
              <a:rPr lang="en-US" dirty="0"/>
              <a:t>O</a:t>
            </a:r>
          </a:p>
          <a:p>
            <a:pPr algn="ctr"/>
            <a:r>
              <a:rPr lang="en-US" dirty="0"/>
              <a:t>L</a:t>
            </a:r>
          </a:p>
          <a:p>
            <a:pPr algn="ctr"/>
            <a:r>
              <a:rPr lang="en-US" dirty="0"/>
              <a:t>L</a:t>
            </a:r>
          </a:p>
          <a:p>
            <a:pPr algn="ctr"/>
            <a:endParaRPr lang="en-US" dirty="0"/>
          </a:p>
          <a:p>
            <a:pPr algn="ctr"/>
            <a:r>
              <a:rPr lang="en-US" dirty="0"/>
              <a:t>D</a:t>
            </a:r>
          </a:p>
          <a:p>
            <a:pPr algn="ctr"/>
            <a:r>
              <a:rPr lang="en-US" dirty="0"/>
              <a:t>O</a:t>
            </a:r>
          </a:p>
          <a:p>
            <a:pPr algn="ctr"/>
            <a:r>
              <a:rPr lang="en-US" dirty="0"/>
              <a:t>W</a:t>
            </a:r>
          </a:p>
          <a:p>
            <a:pPr algn="ctr"/>
            <a:r>
              <a:rPr lang="en-US" dirty="0"/>
              <a:t>N</a:t>
            </a:r>
          </a:p>
        </p:txBody>
      </p:sp>
      <p:sp>
        <p:nvSpPr>
          <p:cNvPr id="6" name="Action Button: Back or Previous 5">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Home 7">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5482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D82484BF-03AE-4D8C-BC3B-6BBD92FFEB1F}"/>
              </a:ext>
            </a:extLst>
          </p:cNvPr>
          <p:cNvPicPr>
            <a:picLocks noGrp="1" noChangeAspect="1"/>
          </p:cNvPicPr>
          <p:nvPr>
            <p:ph idx="1"/>
          </p:nvPr>
        </p:nvPicPr>
        <p:blipFill>
          <a:blip r:embed="rId2"/>
          <a:stretch>
            <a:fillRect/>
          </a:stretch>
        </p:blipFill>
        <p:spPr>
          <a:xfrm>
            <a:off x="0" y="-10319"/>
            <a:ext cx="12192000" cy="6868319"/>
          </a:xfrm>
          <a:prstGeom prst="rect">
            <a:avLst/>
          </a:prstGeom>
        </p:spPr>
      </p:pic>
      <p:sp>
        <p:nvSpPr>
          <p:cNvPr id="5" name="Oval 4">
            <a:extLst>
              <a:ext uri="{FF2B5EF4-FFF2-40B4-BE49-F238E27FC236}">
                <a16:creationId xmlns:a16="http://schemas.microsoft.com/office/drawing/2014/main" id="{1CDDDECE-429E-4D5C-9033-7DAC1B208137}"/>
              </a:ext>
            </a:extLst>
          </p:cNvPr>
          <p:cNvSpPr/>
          <p:nvPr/>
        </p:nvSpPr>
        <p:spPr>
          <a:xfrm>
            <a:off x="1099751" y="503881"/>
            <a:ext cx="6252519" cy="10654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Rectangle with Corners Rounded 5">
            <a:extLst>
              <a:ext uri="{FF2B5EF4-FFF2-40B4-BE49-F238E27FC236}">
                <a16:creationId xmlns:a16="http://schemas.microsoft.com/office/drawing/2014/main" id="{3355B88C-6DC1-44B4-B455-7FEDD02262C5}"/>
              </a:ext>
            </a:extLst>
          </p:cNvPr>
          <p:cNvSpPr/>
          <p:nvPr/>
        </p:nvSpPr>
        <p:spPr>
          <a:xfrm>
            <a:off x="9440819" y="790831"/>
            <a:ext cx="2582562" cy="2236573"/>
          </a:xfrm>
          <a:prstGeom prst="wedgeRoundRectCallout">
            <a:avLst>
              <a:gd name="adj1" fmla="val -68201"/>
              <a:gd name="adj2" fmla="val 3542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Click the pictures to go to the lesson you want!</a:t>
            </a:r>
          </a:p>
        </p:txBody>
      </p:sp>
      <p:sp>
        <p:nvSpPr>
          <p:cNvPr id="7" name="Action Button: Back or Previous 6">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Forward or Next 7">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Home 8">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5484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B0E94DEA-3309-4F5E-8A48-E8730DF9E5F0}"/>
              </a:ext>
            </a:extLst>
          </p:cNvPr>
          <p:cNvPicPr>
            <a:picLocks noGrp="1" noChangeAspect="1"/>
          </p:cNvPicPr>
          <p:nvPr>
            <p:ph idx="1"/>
          </p:nvPr>
        </p:nvPicPr>
        <p:blipFill>
          <a:blip r:embed="rId2"/>
          <a:stretch>
            <a:fillRect/>
          </a:stretch>
        </p:blipFill>
        <p:spPr>
          <a:xfrm>
            <a:off x="0" y="-10319"/>
            <a:ext cx="12192000" cy="6854654"/>
          </a:xfrm>
          <a:prstGeom prst="rect">
            <a:avLst/>
          </a:prstGeom>
        </p:spPr>
      </p:pic>
      <p:sp>
        <p:nvSpPr>
          <p:cNvPr id="8" name="Arrow: Left 7">
            <a:extLst>
              <a:ext uri="{FF2B5EF4-FFF2-40B4-BE49-F238E27FC236}">
                <a16:creationId xmlns:a16="http://schemas.microsoft.com/office/drawing/2014/main" id="{FBCBD7DB-6E1A-4C11-BAA7-382F07099285}"/>
              </a:ext>
            </a:extLst>
          </p:cNvPr>
          <p:cNvSpPr/>
          <p:nvPr/>
        </p:nvSpPr>
        <p:spPr>
          <a:xfrm>
            <a:off x="5624945" y="609600"/>
            <a:ext cx="2678796" cy="110798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clicked how to draw Black Panther</a:t>
            </a:r>
          </a:p>
        </p:txBody>
      </p:sp>
      <p:sp>
        <p:nvSpPr>
          <p:cNvPr id="9" name="Oval 8">
            <a:extLst>
              <a:ext uri="{FF2B5EF4-FFF2-40B4-BE49-F238E27FC236}">
                <a16:creationId xmlns:a16="http://schemas.microsoft.com/office/drawing/2014/main" id="{EF150C59-82DE-49DF-974E-EDF451614CA3}"/>
              </a:ext>
            </a:extLst>
          </p:cNvPr>
          <p:cNvSpPr/>
          <p:nvPr/>
        </p:nvSpPr>
        <p:spPr>
          <a:xfrm flipH="1">
            <a:off x="1371600" y="2439108"/>
            <a:ext cx="2310714" cy="22445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181CCC49-1DD1-4BF4-8C6D-AD1747FFA631}"/>
              </a:ext>
            </a:extLst>
          </p:cNvPr>
          <p:cNvSpPr/>
          <p:nvPr/>
        </p:nvSpPr>
        <p:spPr>
          <a:xfrm>
            <a:off x="3866167" y="2962875"/>
            <a:ext cx="1758778" cy="11738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you are going to need</a:t>
            </a:r>
          </a:p>
        </p:txBody>
      </p:sp>
      <p:sp>
        <p:nvSpPr>
          <p:cNvPr id="11" name="Action Button: Back or Previous 10">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Forward or Next 11">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Home 12">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5878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53C8AE8D-C99E-43E5-93D5-992E2792C168}"/>
              </a:ext>
            </a:extLst>
          </p:cNvPr>
          <p:cNvPicPr>
            <a:picLocks noGrp="1" noChangeAspect="1"/>
          </p:cNvPicPr>
          <p:nvPr>
            <p:ph idx="1"/>
          </p:nvPr>
        </p:nvPicPr>
        <p:blipFill>
          <a:blip r:embed="rId2"/>
          <a:stretch>
            <a:fillRect/>
          </a:stretch>
        </p:blipFill>
        <p:spPr>
          <a:xfrm>
            <a:off x="0" y="0"/>
            <a:ext cx="12192000" cy="6854654"/>
          </a:xfrm>
          <a:prstGeom prst="rect">
            <a:avLst/>
          </a:prstGeom>
        </p:spPr>
      </p:pic>
      <p:sp>
        <p:nvSpPr>
          <p:cNvPr id="5" name="Speech Bubble: Oval 4">
            <a:extLst>
              <a:ext uri="{FF2B5EF4-FFF2-40B4-BE49-F238E27FC236}">
                <a16:creationId xmlns:a16="http://schemas.microsoft.com/office/drawing/2014/main" id="{19A200DD-26EA-4FB3-9EDC-FD283A46E50D}"/>
              </a:ext>
            </a:extLst>
          </p:cNvPr>
          <p:cNvSpPr/>
          <p:nvPr/>
        </p:nvSpPr>
        <p:spPr>
          <a:xfrm>
            <a:off x="7445160" y="712698"/>
            <a:ext cx="2802738" cy="1939636"/>
          </a:xfrm>
          <a:prstGeom prst="wedgeEllipseCallout">
            <a:avLst>
              <a:gd name="adj1" fmla="val -91374"/>
              <a:gd name="adj2" fmla="val 816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Watch me!</a:t>
            </a:r>
            <a:endParaRPr lang="en-US" dirty="0"/>
          </a:p>
        </p:txBody>
      </p:sp>
      <p:sp>
        <p:nvSpPr>
          <p:cNvPr id="6" name="Action Button: Back or Previous 5">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Home 7">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0577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E-Learning cite #2</a:t>
            </a:r>
          </a:p>
        </p:txBody>
      </p:sp>
      <p:sp>
        <p:nvSpPr>
          <p:cNvPr id="3" name="Content Placeholder 2"/>
          <p:cNvSpPr>
            <a:spLocks noGrp="1"/>
          </p:cNvSpPr>
          <p:nvPr>
            <p:ph idx="1"/>
          </p:nvPr>
        </p:nvSpPr>
        <p:spPr/>
        <p:txBody>
          <a:bodyPr/>
          <a:lstStyle/>
          <a:p>
            <a:r>
              <a:rPr lang="en-US" dirty="0"/>
              <a:t>Color with Leo</a:t>
            </a:r>
          </a:p>
          <a:p>
            <a:r>
              <a:rPr lang="en-US" dirty="0">
                <a:hlinkClick r:id="rId2"/>
              </a:rPr>
              <a:t>http://www.colorwithleo.com/artstudio.php</a:t>
            </a:r>
            <a:r>
              <a:rPr lang="en-US" dirty="0"/>
              <a:t> </a:t>
            </a:r>
          </a:p>
          <a:p>
            <a:r>
              <a:rPr lang="en-US" dirty="0"/>
              <a:t>Teaching the principals of art to students</a:t>
            </a:r>
          </a:p>
          <a:p>
            <a:r>
              <a:rPr lang="en-US" dirty="0"/>
              <a:t>Founded by Norman E. Silva to create a wholesome learning </a:t>
            </a:r>
            <a:r>
              <a:rPr lang="en-US"/>
              <a:t>environment online</a:t>
            </a:r>
            <a:endParaRPr lang="en-US" dirty="0"/>
          </a:p>
        </p:txBody>
      </p:sp>
      <p:sp>
        <p:nvSpPr>
          <p:cNvPr id="4" name="Action Button: Back or Previous 3">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8301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CFE4789-0BBE-4AE0-BADE-380D32B3ACDE}"/>
              </a:ext>
            </a:extLst>
          </p:cNvPr>
          <p:cNvPicPr>
            <a:picLocks noGrp="1" noChangeAspect="1"/>
          </p:cNvPicPr>
          <p:nvPr>
            <p:ph idx="1"/>
          </p:nvPr>
        </p:nvPicPr>
        <p:blipFill>
          <a:blip r:embed="rId2"/>
          <a:stretch>
            <a:fillRect/>
          </a:stretch>
        </p:blipFill>
        <p:spPr>
          <a:xfrm>
            <a:off x="0" y="-10319"/>
            <a:ext cx="12216306" cy="6868319"/>
          </a:xfrm>
          <a:prstGeom prst="rect">
            <a:avLst/>
          </a:prstGeom>
        </p:spPr>
      </p:pic>
      <p:sp>
        <p:nvSpPr>
          <p:cNvPr id="3" name="Arrow: Left 2">
            <a:extLst>
              <a:ext uri="{FF2B5EF4-FFF2-40B4-BE49-F238E27FC236}">
                <a16:creationId xmlns:a16="http://schemas.microsoft.com/office/drawing/2014/main" id="{1A942BDE-66FB-4605-BD8F-1E3495E3147E}"/>
              </a:ext>
            </a:extLst>
          </p:cNvPr>
          <p:cNvSpPr/>
          <p:nvPr/>
        </p:nvSpPr>
        <p:spPr>
          <a:xfrm>
            <a:off x="3521676" y="0"/>
            <a:ext cx="1853514" cy="80318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URL</a:t>
            </a:r>
          </a:p>
        </p:txBody>
      </p:sp>
      <p:sp>
        <p:nvSpPr>
          <p:cNvPr id="5" name="Oval 4">
            <a:extLst>
              <a:ext uri="{FF2B5EF4-FFF2-40B4-BE49-F238E27FC236}">
                <a16:creationId xmlns:a16="http://schemas.microsoft.com/office/drawing/2014/main" id="{70E688FE-9882-4262-9A74-EFB08EF0C9D5}"/>
              </a:ext>
            </a:extLst>
          </p:cNvPr>
          <p:cNvSpPr/>
          <p:nvPr/>
        </p:nvSpPr>
        <p:spPr>
          <a:xfrm>
            <a:off x="1915298" y="3323968"/>
            <a:ext cx="1964724" cy="25825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Right 5">
            <a:extLst>
              <a:ext uri="{FF2B5EF4-FFF2-40B4-BE49-F238E27FC236}">
                <a16:creationId xmlns:a16="http://schemas.microsoft.com/office/drawing/2014/main" id="{7AF7011E-AED7-4FFD-9DE6-B70C49CF2B9A}"/>
              </a:ext>
            </a:extLst>
          </p:cNvPr>
          <p:cNvSpPr/>
          <p:nvPr/>
        </p:nvSpPr>
        <p:spPr>
          <a:xfrm>
            <a:off x="105033" y="3893751"/>
            <a:ext cx="2211859" cy="1320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LEO</a:t>
            </a:r>
          </a:p>
        </p:txBody>
      </p:sp>
      <p:sp>
        <p:nvSpPr>
          <p:cNvPr id="7" name="Speech Bubble: Rectangle with Corners Rounded 6">
            <a:extLst>
              <a:ext uri="{FF2B5EF4-FFF2-40B4-BE49-F238E27FC236}">
                <a16:creationId xmlns:a16="http://schemas.microsoft.com/office/drawing/2014/main" id="{F49778CE-0878-48C3-A0AE-D7F8C4874319}"/>
              </a:ext>
            </a:extLst>
          </p:cNvPr>
          <p:cNvSpPr/>
          <p:nvPr/>
        </p:nvSpPr>
        <p:spPr>
          <a:xfrm>
            <a:off x="9131643" y="1495168"/>
            <a:ext cx="1692876" cy="140867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Games are free. Click the pictures to play!</a:t>
            </a:r>
          </a:p>
        </p:txBody>
      </p:sp>
      <p:sp>
        <p:nvSpPr>
          <p:cNvPr id="8" name="Action Button: Back or Previous 7">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Forward or Next 8">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Home 9">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3126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7D1DC5B-7B98-430B-B2DE-69FE24E109EC}"/>
              </a:ext>
            </a:extLst>
          </p:cNvPr>
          <p:cNvPicPr>
            <a:picLocks noGrp="1" noChangeAspect="1"/>
          </p:cNvPicPr>
          <p:nvPr>
            <p:ph idx="1"/>
          </p:nvPr>
        </p:nvPicPr>
        <p:blipFill>
          <a:blip r:embed="rId2"/>
          <a:stretch>
            <a:fillRect/>
          </a:stretch>
        </p:blipFill>
        <p:spPr>
          <a:xfrm>
            <a:off x="0" y="-10319"/>
            <a:ext cx="12216306" cy="6868319"/>
          </a:xfrm>
          <a:prstGeom prst="rect">
            <a:avLst/>
          </a:prstGeom>
        </p:spPr>
      </p:pic>
      <p:sp>
        <p:nvSpPr>
          <p:cNvPr id="5" name="Speech Bubble: Oval 4">
            <a:extLst>
              <a:ext uri="{FF2B5EF4-FFF2-40B4-BE49-F238E27FC236}">
                <a16:creationId xmlns:a16="http://schemas.microsoft.com/office/drawing/2014/main" id="{09958859-3E63-450A-A68D-27B15298F44E}"/>
              </a:ext>
            </a:extLst>
          </p:cNvPr>
          <p:cNvSpPr/>
          <p:nvPr/>
        </p:nvSpPr>
        <p:spPr>
          <a:xfrm>
            <a:off x="8797636" y="762000"/>
            <a:ext cx="2119746" cy="153785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Fill up the space!</a:t>
            </a:r>
          </a:p>
        </p:txBody>
      </p:sp>
      <p:sp>
        <p:nvSpPr>
          <p:cNvPr id="6" name="Arrow: Right 5">
            <a:extLst>
              <a:ext uri="{FF2B5EF4-FFF2-40B4-BE49-F238E27FC236}">
                <a16:creationId xmlns:a16="http://schemas.microsoft.com/office/drawing/2014/main" id="{598F68E7-B893-46C4-A9FC-A072F7656FE9}"/>
              </a:ext>
            </a:extLst>
          </p:cNvPr>
          <p:cNvSpPr/>
          <p:nvPr/>
        </p:nvSpPr>
        <p:spPr>
          <a:xfrm>
            <a:off x="1062681" y="2684185"/>
            <a:ext cx="2644346" cy="18013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 the shapes to make a landscape!</a:t>
            </a:r>
          </a:p>
        </p:txBody>
      </p:sp>
      <p:sp>
        <p:nvSpPr>
          <p:cNvPr id="7" name="Action Button: Back or Previous 6">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Forward or Next 7">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Home 8">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306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4D4337A-07E4-452D-B47C-E6863F972849}"/>
              </a:ext>
            </a:extLst>
          </p:cNvPr>
          <p:cNvPicPr>
            <a:picLocks noGrp="1" noChangeAspect="1"/>
          </p:cNvPicPr>
          <p:nvPr>
            <p:ph idx="1"/>
          </p:nvPr>
        </p:nvPicPr>
        <p:blipFill>
          <a:blip r:embed="rId2"/>
          <a:stretch>
            <a:fillRect/>
          </a:stretch>
        </p:blipFill>
        <p:spPr>
          <a:xfrm>
            <a:off x="0" y="0"/>
            <a:ext cx="12197952" cy="6858000"/>
          </a:xfrm>
          <a:prstGeom prst="rect">
            <a:avLst/>
          </a:prstGeom>
        </p:spPr>
      </p:pic>
      <p:sp>
        <p:nvSpPr>
          <p:cNvPr id="5" name="Arrow: Left 4">
            <a:extLst>
              <a:ext uri="{FF2B5EF4-FFF2-40B4-BE49-F238E27FC236}">
                <a16:creationId xmlns:a16="http://schemas.microsoft.com/office/drawing/2014/main" id="{8BD8D909-F73E-4C53-9A54-73993DE7406A}"/>
              </a:ext>
            </a:extLst>
          </p:cNvPr>
          <p:cNvSpPr/>
          <p:nvPr/>
        </p:nvSpPr>
        <p:spPr>
          <a:xfrm>
            <a:off x="9809018" y="3760198"/>
            <a:ext cx="2161309" cy="18868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You can print your finished project!</a:t>
            </a:r>
          </a:p>
        </p:txBody>
      </p:sp>
      <p:sp>
        <p:nvSpPr>
          <p:cNvPr id="6" name="Left Brace 5">
            <a:extLst>
              <a:ext uri="{FF2B5EF4-FFF2-40B4-BE49-F238E27FC236}">
                <a16:creationId xmlns:a16="http://schemas.microsoft.com/office/drawing/2014/main" id="{2F256F91-EE77-4E7C-88BD-D8E3AC86BE3D}"/>
              </a:ext>
            </a:extLst>
          </p:cNvPr>
          <p:cNvSpPr/>
          <p:nvPr/>
        </p:nvSpPr>
        <p:spPr>
          <a:xfrm>
            <a:off x="998610" y="1930400"/>
            <a:ext cx="854903" cy="4927600"/>
          </a:xfrm>
          <a:prstGeom prst="leftBrace">
            <a:avLst>
              <a:gd name="adj1" fmla="val 8333"/>
              <a:gd name="adj2" fmla="val 47241"/>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lowchart: Alternate Process 6">
            <a:extLst>
              <a:ext uri="{FF2B5EF4-FFF2-40B4-BE49-F238E27FC236}">
                <a16:creationId xmlns:a16="http://schemas.microsoft.com/office/drawing/2014/main" id="{3AC88E54-BC91-4324-B63A-620DF73FA614}"/>
              </a:ext>
            </a:extLst>
          </p:cNvPr>
          <p:cNvSpPr/>
          <p:nvPr/>
        </p:nvSpPr>
        <p:spPr>
          <a:xfrm>
            <a:off x="39817" y="3611418"/>
            <a:ext cx="1275034" cy="10922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More activities</a:t>
            </a:r>
          </a:p>
        </p:txBody>
      </p:sp>
      <p:sp>
        <p:nvSpPr>
          <p:cNvPr id="8" name="Action Button: Back or Previous 7">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Forward or Next 8">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Home 9">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5816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Domain names</a:t>
            </a:r>
          </a:p>
        </p:txBody>
      </p:sp>
      <p:sp>
        <p:nvSpPr>
          <p:cNvPr id="3" name="Content Placeholder 2"/>
          <p:cNvSpPr>
            <a:spLocks noGrp="1"/>
          </p:cNvSpPr>
          <p:nvPr>
            <p:ph idx="1"/>
          </p:nvPr>
        </p:nvSpPr>
        <p:spPr/>
        <p:txBody>
          <a:bodyPr>
            <a:normAutofit lnSpcReduction="10000"/>
          </a:bodyPr>
          <a:lstStyle/>
          <a:p>
            <a:r>
              <a:rPr lang="en-US" dirty="0"/>
              <a:t>URL: the address of a world wide web page, usually located at the top of your internet browser.</a:t>
            </a:r>
          </a:p>
          <a:p>
            <a:r>
              <a:rPr lang="en-US" dirty="0"/>
              <a:t>Tells you what kind of source you are looking at.</a:t>
            </a:r>
          </a:p>
          <a:p>
            <a:r>
              <a:rPr lang="en-US" dirty="0"/>
              <a:t>There are several different types:</a:t>
            </a:r>
          </a:p>
          <a:p>
            <a:pPr lvl="1"/>
            <a:r>
              <a:rPr lang="en-US" dirty="0"/>
              <a:t>.</a:t>
            </a:r>
            <a:r>
              <a:rPr lang="en-US" dirty="0" err="1"/>
              <a:t>edu</a:t>
            </a:r>
            <a:r>
              <a:rPr lang="en-US" dirty="0"/>
              <a:t>- short for educational. The information is put out by universities and is not sponsored. They are reserved exclusively for accredited degree granting institutions. This is usually a reliable source of information.</a:t>
            </a:r>
          </a:p>
          <a:p>
            <a:pPr lvl="1"/>
            <a:r>
              <a:rPr lang="en-US" dirty="0"/>
              <a:t>.</a:t>
            </a:r>
            <a:r>
              <a:rPr lang="en-US" dirty="0" err="1"/>
              <a:t>gov</a:t>
            </a:r>
            <a:r>
              <a:rPr lang="en-US" dirty="0"/>
              <a:t>- short for government. This is a sponsored source, which derives the information it puts out from government entities in the United States. This is also a great place to start to find information, not much to filter through.</a:t>
            </a:r>
          </a:p>
          <a:p>
            <a:pPr lvl="1"/>
            <a:r>
              <a:rPr lang="en-US" dirty="0"/>
              <a:t>.org- short for organization. Reserved for non-commercial (or non profit) organizations mostly in the U.S. and Canada. This is a good source, but can be biased towards the interests of the organization, so be mindful of that.</a:t>
            </a:r>
          </a:p>
        </p:txBody>
      </p:sp>
      <p:sp>
        <p:nvSpPr>
          <p:cNvPr id="4" name="Action Button: Back or Previous 3">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4315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Ready for the quiz?</a:t>
            </a:r>
          </a:p>
        </p:txBody>
      </p:sp>
      <p:sp>
        <p:nvSpPr>
          <p:cNvPr id="4" name="Rounded Rectangle 3"/>
          <p:cNvSpPr/>
          <p:nvPr/>
        </p:nvSpPr>
        <p:spPr>
          <a:xfrm>
            <a:off x="457200" y="4718304"/>
            <a:ext cx="2743200" cy="1609344"/>
          </a:xfrm>
          <a:prstGeom prst="roundRect">
            <a:avLst/>
          </a:prstGeom>
          <a:solidFill>
            <a:schemeClr val="accent4"/>
          </a:solidFill>
          <a:ln w="63500"/>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hlinkClick r:id="" action="ppaction://hlinkshowjump?jump=firstslide"/>
              </a:rPr>
              <a:t>I AM NOT READY FOR A QUIZ</a:t>
            </a:r>
            <a:endParaRPr lang="en-US" dirty="0"/>
          </a:p>
        </p:txBody>
      </p:sp>
      <p:pic>
        <p:nvPicPr>
          <p:cNvPr id="8" name="Content Placeholder 7" descr="HeLLo GoD, MaY i SPeaK To My SoN, PLeASe?: Call 340 : OLD FEES"/>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23960" y="1794129"/>
            <a:ext cx="2381250" cy="2924175"/>
          </a:xfrm>
        </p:spPr>
      </p:pic>
      <p:sp>
        <p:nvSpPr>
          <p:cNvPr id="7" name="Rounded Rectangle 6"/>
          <p:cNvSpPr/>
          <p:nvPr/>
        </p:nvSpPr>
        <p:spPr>
          <a:xfrm>
            <a:off x="8823960" y="4718304"/>
            <a:ext cx="2688336" cy="1609344"/>
          </a:xfrm>
          <a:prstGeom prst="roundRect">
            <a:avLst/>
          </a:prstGeom>
          <a:solidFill>
            <a:srgbClr val="00B0F0"/>
          </a:solidFill>
          <a:ln w="63500"/>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hlinkClick r:id="" action="ppaction://hlinkshowjump?jump=nextslide"/>
              </a:rPr>
              <a:t>I’m ready, I’m ready,</a:t>
            </a:r>
          </a:p>
          <a:p>
            <a:pPr algn="ctr"/>
            <a:r>
              <a:rPr lang="en-US" dirty="0">
                <a:hlinkClick r:id="" action="ppaction://hlinkshowjump?jump=nextslide"/>
              </a:rPr>
              <a:t>I’m READYYY!</a:t>
            </a:r>
            <a:endParaRPr lang="en-US" dirty="0"/>
          </a:p>
        </p:txBody>
      </p:sp>
      <p:pic>
        <p:nvPicPr>
          <p:cNvPr id="9" name="Picture 8"/>
          <p:cNvPicPr>
            <a:picLocks noChangeAspect="1"/>
          </p:cNvPicPr>
          <p:nvPr/>
        </p:nvPicPr>
        <p:blipFill>
          <a:blip r:embed="rId3"/>
          <a:stretch>
            <a:fillRect/>
          </a:stretch>
        </p:blipFill>
        <p:spPr>
          <a:xfrm>
            <a:off x="539496" y="2354385"/>
            <a:ext cx="2578608" cy="2363919"/>
          </a:xfrm>
          <a:prstGeom prst="rect">
            <a:avLst/>
          </a:prstGeom>
        </p:spPr>
      </p:pic>
    </p:spTree>
    <p:extLst>
      <p:ext uri="{BB962C8B-B14F-4D97-AF65-F5344CB8AC3E}">
        <p14:creationId xmlns:p14="http://schemas.microsoft.com/office/powerpoint/2010/main" val="3487511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1</a:t>
            </a:r>
          </a:p>
        </p:txBody>
      </p:sp>
      <p:sp>
        <p:nvSpPr>
          <p:cNvPr id="3" name="Content Placeholder 2"/>
          <p:cNvSpPr>
            <a:spLocks noGrp="1"/>
          </p:cNvSpPr>
          <p:nvPr>
            <p:ph idx="1"/>
          </p:nvPr>
        </p:nvSpPr>
        <p:spPr/>
        <p:txBody>
          <a:bodyPr/>
          <a:lstStyle/>
          <a:p>
            <a:r>
              <a:rPr lang="en-US" dirty="0"/>
              <a:t>What is the name if the mascot for the search engine Dogpile?</a:t>
            </a:r>
          </a:p>
        </p:txBody>
      </p:sp>
      <p:sp>
        <p:nvSpPr>
          <p:cNvPr id="4" name="Rounded Rectangle 3">
            <a:hlinkClick r:id="rId2" action="ppaction://hlinksldjump"/>
          </p:cNvPr>
          <p:cNvSpPr/>
          <p:nvPr/>
        </p:nvSpPr>
        <p:spPr>
          <a:xfrm>
            <a:off x="1865376" y="2698327"/>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Alfred</a:t>
            </a:r>
          </a:p>
        </p:txBody>
      </p:sp>
      <p:sp>
        <p:nvSpPr>
          <p:cNvPr id="5" name="Rounded Rectangle 4">
            <a:hlinkClick r:id="rId2" action="ppaction://hlinksldjump"/>
          </p:cNvPr>
          <p:cNvSpPr/>
          <p:nvPr/>
        </p:nvSpPr>
        <p:spPr>
          <a:xfrm>
            <a:off x="1865376" y="4374857"/>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Fido</a:t>
            </a:r>
          </a:p>
        </p:txBody>
      </p:sp>
      <p:sp>
        <p:nvSpPr>
          <p:cNvPr id="6" name="Rounded Rectangle 5">
            <a:hlinkClick r:id="rId2" action="ppaction://hlinksldjump"/>
          </p:cNvPr>
          <p:cNvSpPr/>
          <p:nvPr/>
        </p:nvSpPr>
        <p:spPr>
          <a:xfrm>
            <a:off x="6108192" y="4396043"/>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Snoop Dog</a:t>
            </a:r>
          </a:p>
        </p:txBody>
      </p:sp>
      <p:sp>
        <p:nvSpPr>
          <p:cNvPr id="7" name="Rounded Rectangle 6">
            <a:hlinkClick r:id="" action="ppaction://hlinkshowjump?jump=nextslide"/>
          </p:cNvPr>
          <p:cNvSpPr/>
          <p:nvPr/>
        </p:nvSpPr>
        <p:spPr>
          <a:xfrm>
            <a:off x="6108192" y="2698327"/>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Arfie</a:t>
            </a:r>
            <a:endParaRPr lang="en-US" dirty="0"/>
          </a:p>
        </p:txBody>
      </p:sp>
      <p:sp>
        <p:nvSpPr>
          <p:cNvPr id="8" name="Action Button: Help 7">
            <a:hlinkClick r:id="rId3" action="ppaction://hlinksldjump" highlightClick="1"/>
          </p:cNvPr>
          <p:cNvSpPr/>
          <p:nvPr/>
        </p:nvSpPr>
        <p:spPr>
          <a:xfrm>
            <a:off x="11375136" y="201168"/>
            <a:ext cx="731520" cy="667512"/>
          </a:xfrm>
          <a:prstGeom prst="actionButtonHelp">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6036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2</a:t>
            </a:r>
          </a:p>
        </p:txBody>
      </p:sp>
      <p:sp>
        <p:nvSpPr>
          <p:cNvPr id="3" name="Content Placeholder 2"/>
          <p:cNvSpPr>
            <a:spLocks noGrp="1"/>
          </p:cNvSpPr>
          <p:nvPr>
            <p:ph idx="1"/>
          </p:nvPr>
        </p:nvSpPr>
        <p:spPr/>
        <p:txBody>
          <a:bodyPr/>
          <a:lstStyle/>
          <a:p>
            <a:r>
              <a:rPr lang="en-US" dirty="0"/>
              <a:t>What is a part of information literacy?</a:t>
            </a:r>
          </a:p>
          <a:p>
            <a:endParaRPr lang="en-US" dirty="0"/>
          </a:p>
          <a:p>
            <a:pPr marL="0" indent="0">
              <a:buNone/>
            </a:pPr>
            <a:endParaRPr lang="en-US" dirty="0"/>
          </a:p>
        </p:txBody>
      </p:sp>
      <p:sp>
        <p:nvSpPr>
          <p:cNvPr id="4" name="Rounded Rectangle 3">
            <a:hlinkClick r:id="rId2" action="ppaction://hlinksldjump"/>
          </p:cNvPr>
          <p:cNvSpPr/>
          <p:nvPr/>
        </p:nvSpPr>
        <p:spPr>
          <a:xfrm>
            <a:off x="1865376" y="2698327"/>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knowledge</a:t>
            </a:r>
          </a:p>
        </p:txBody>
      </p:sp>
      <p:sp>
        <p:nvSpPr>
          <p:cNvPr id="5" name="Rounded Rectangle 4">
            <a:hlinkClick r:id="rId2" action="ppaction://hlinksldjump"/>
          </p:cNvPr>
          <p:cNvSpPr/>
          <p:nvPr/>
        </p:nvSpPr>
        <p:spPr>
          <a:xfrm>
            <a:off x="6108192" y="2698327"/>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All knowledge</a:t>
            </a:r>
          </a:p>
        </p:txBody>
      </p:sp>
      <p:sp>
        <p:nvSpPr>
          <p:cNvPr id="6" name="Rounded Rectangle 5">
            <a:hlinkClick r:id="rId2" action="ppaction://hlinksldjump"/>
          </p:cNvPr>
          <p:cNvSpPr/>
          <p:nvPr/>
        </p:nvSpPr>
        <p:spPr>
          <a:xfrm>
            <a:off x="6108192" y="4396043"/>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newfound knowledge from research</a:t>
            </a:r>
          </a:p>
        </p:txBody>
      </p:sp>
      <p:sp>
        <p:nvSpPr>
          <p:cNvPr id="7" name="Rounded Rectangle 6">
            <a:hlinkClick r:id="" action="ppaction://hlinkshowjump?jump=nextslide"/>
          </p:cNvPr>
          <p:cNvSpPr/>
          <p:nvPr/>
        </p:nvSpPr>
        <p:spPr>
          <a:xfrm>
            <a:off x="1865376" y="4396043"/>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Ability to identify needed information</a:t>
            </a:r>
          </a:p>
        </p:txBody>
      </p:sp>
    </p:spTree>
    <p:extLst>
      <p:ext uri="{BB962C8B-B14F-4D97-AF65-F5344CB8AC3E}">
        <p14:creationId xmlns:p14="http://schemas.microsoft.com/office/powerpoint/2010/main" val="276228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3</a:t>
            </a:r>
          </a:p>
        </p:txBody>
      </p:sp>
      <p:sp>
        <p:nvSpPr>
          <p:cNvPr id="3" name="Content Placeholder 2"/>
          <p:cNvSpPr>
            <a:spLocks noGrp="1"/>
          </p:cNvSpPr>
          <p:nvPr>
            <p:ph idx="1"/>
          </p:nvPr>
        </p:nvSpPr>
        <p:spPr/>
        <p:txBody>
          <a:bodyPr/>
          <a:lstStyle/>
          <a:p>
            <a:r>
              <a:rPr lang="en-US" dirty="0"/>
              <a:t>Which of the following is an example of a domain name?</a:t>
            </a:r>
          </a:p>
          <a:p>
            <a:pPr marL="0" indent="0">
              <a:buNone/>
            </a:pPr>
            <a:endParaRPr lang="en-US" dirty="0"/>
          </a:p>
        </p:txBody>
      </p:sp>
      <p:sp>
        <p:nvSpPr>
          <p:cNvPr id="4" name="Rounded Rectangle 3"/>
          <p:cNvSpPr/>
          <p:nvPr/>
        </p:nvSpPr>
        <p:spPr>
          <a:xfrm>
            <a:off x="6108192" y="2698327"/>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r>
              <a:rPr lang="en-US" dirty="0" err="1"/>
              <a:t>bla</a:t>
            </a:r>
            <a:endParaRPr lang="en-US" dirty="0"/>
          </a:p>
        </p:txBody>
      </p:sp>
      <p:sp>
        <p:nvSpPr>
          <p:cNvPr id="5" name="Rounded Rectangle 4">
            <a:hlinkClick r:id="rId2" action="ppaction://hlinksldjump"/>
          </p:cNvPr>
          <p:cNvSpPr/>
          <p:nvPr/>
        </p:nvSpPr>
        <p:spPr>
          <a:xfrm>
            <a:off x="1865376" y="4374857"/>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r>
              <a:rPr lang="en-US" dirty="0" err="1"/>
              <a:t>orj</a:t>
            </a:r>
            <a:endParaRPr lang="en-US" dirty="0"/>
          </a:p>
        </p:txBody>
      </p:sp>
      <p:sp>
        <p:nvSpPr>
          <p:cNvPr id="6" name="Rounded Rectangle 5">
            <a:hlinkClick r:id="rId2" action="ppaction://hlinksldjump"/>
          </p:cNvPr>
          <p:cNvSpPr/>
          <p:nvPr/>
        </p:nvSpPr>
        <p:spPr>
          <a:xfrm>
            <a:off x="6108192" y="4396043"/>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r>
              <a:rPr lang="en-US" dirty="0" err="1"/>
              <a:t>abc</a:t>
            </a:r>
            <a:endParaRPr lang="en-US" dirty="0"/>
          </a:p>
        </p:txBody>
      </p:sp>
      <p:sp>
        <p:nvSpPr>
          <p:cNvPr id="7" name="Rounded Rectangle 6">
            <a:hlinkClick r:id="" action="ppaction://hlinkshowjump?jump=nextslide"/>
          </p:cNvPr>
          <p:cNvSpPr/>
          <p:nvPr/>
        </p:nvSpPr>
        <p:spPr>
          <a:xfrm>
            <a:off x="1865376" y="2698327"/>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r>
              <a:rPr lang="en-US" dirty="0" err="1"/>
              <a:t>edu</a:t>
            </a:r>
            <a:endParaRPr lang="en-US" dirty="0"/>
          </a:p>
        </p:txBody>
      </p:sp>
    </p:spTree>
    <p:extLst>
      <p:ext uri="{BB962C8B-B14F-4D97-AF65-F5344CB8AC3E}">
        <p14:creationId xmlns:p14="http://schemas.microsoft.com/office/powerpoint/2010/main" val="1912906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4</a:t>
            </a:r>
          </a:p>
        </p:txBody>
      </p:sp>
      <p:sp>
        <p:nvSpPr>
          <p:cNvPr id="3" name="Content Placeholder 2"/>
          <p:cNvSpPr>
            <a:spLocks noGrp="1"/>
          </p:cNvSpPr>
          <p:nvPr>
            <p:ph idx="1"/>
          </p:nvPr>
        </p:nvSpPr>
        <p:spPr/>
        <p:txBody>
          <a:bodyPr/>
          <a:lstStyle/>
          <a:p>
            <a:r>
              <a:rPr lang="en-US" dirty="0"/>
              <a:t>Which of the following makes a BAD website?</a:t>
            </a:r>
          </a:p>
          <a:p>
            <a:pPr marL="0" indent="0">
              <a:buNone/>
            </a:pPr>
            <a:endParaRPr lang="en-US" dirty="0"/>
          </a:p>
        </p:txBody>
      </p:sp>
      <p:sp>
        <p:nvSpPr>
          <p:cNvPr id="4" name="Rounded Rectangle 3">
            <a:hlinkClick r:id="rId2" action="ppaction://hlinksldjump"/>
          </p:cNvPr>
          <p:cNvSpPr/>
          <p:nvPr/>
        </p:nvSpPr>
        <p:spPr>
          <a:xfrm>
            <a:off x="6108192" y="2642808"/>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Easy navigation</a:t>
            </a:r>
          </a:p>
        </p:txBody>
      </p:sp>
      <p:sp>
        <p:nvSpPr>
          <p:cNvPr id="5" name="Rounded Rectangle 4">
            <a:hlinkClick r:id="rId2" action="ppaction://hlinksldjump"/>
          </p:cNvPr>
          <p:cNvSpPr/>
          <p:nvPr/>
        </p:nvSpPr>
        <p:spPr>
          <a:xfrm>
            <a:off x="1865376" y="4374857"/>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Clearly states authors name</a:t>
            </a:r>
          </a:p>
        </p:txBody>
      </p:sp>
      <p:sp>
        <p:nvSpPr>
          <p:cNvPr id="6" name="Rounded Rectangle 5">
            <a:hlinkClick r:id="rId2" action="ppaction://hlinksldjump"/>
          </p:cNvPr>
          <p:cNvSpPr/>
          <p:nvPr/>
        </p:nvSpPr>
        <p:spPr>
          <a:xfrm>
            <a:off x="6108192" y="4386899"/>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Easy to read</a:t>
            </a:r>
          </a:p>
        </p:txBody>
      </p:sp>
      <p:sp>
        <p:nvSpPr>
          <p:cNvPr id="7" name="Rounded Rectangle 6">
            <a:hlinkClick r:id="" action="ppaction://hlinkshowjump?jump=nextslide"/>
          </p:cNvPr>
          <p:cNvSpPr/>
          <p:nvPr/>
        </p:nvSpPr>
        <p:spPr>
          <a:xfrm>
            <a:off x="1865376" y="2642808"/>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citations</a:t>
            </a:r>
          </a:p>
        </p:txBody>
      </p:sp>
    </p:spTree>
    <p:extLst>
      <p:ext uri="{BB962C8B-B14F-4D97-AF65-F5344CB8AC3E}">
        <p14:creationId xmlns:p14="http://schemas.microsoft.com/office/powerpoint/2010/main" val="23044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5</a:t>
            </a:r>
          </a:p>
        </p:txBody>
      </p:sp>
      <p:sp>
        <p:nvSpPr>
          <p:cNvPr id="3" name="Content Placeholder 2"/>
          <p:cNvSpPr>
            <a:spLocks noGrp="1"/>
          </p:cNvSpPr>
          <p:nvPr>
            <p:ph idx="1"/>
          </p:nvPr>
        </p:nvSpPr>
        <p:spPr/>
        <p:txBody>
          <a:bodyPr/>
          <a:lstStyle/>
          <a:p>
            <a:r>
              <a:rPr lang="en-US" dirty="0"/>
              <a:t>What IS a part of E-Learning?</a:t>
            </a:r>
          </a:p>
          <a:p>
            <a:pPr marL="0" indent="0">
              <a:buNone/>
            </a:pPr>
            <a:endParaRPr lang="en-US" dirty="0"/>
          </a:p>
        </p:txBody>
      </p:sp>
      <p:sp>
        <p:nvSpPr>
          <p:cNvPr id="4" name="Rounded Rectangle 3">
            <a:hlinkClick r:id="rId2" action="ppaction://hlinksldjump"/>
          </p:cNvPr>
          <p:cNvSpPr/>
          <p:nvPr/>
        </p:nvSpPr>
        <p:spPr>
          <a:xfrm>
            <a:off x="1865376" y="2698327"/>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Exaggerated learning</a:t>
            </a:r>
          </a:p>
        </p:txBody>
      </p:sp>
      <p:sp>
        <p:nvSpPr>
          <p:cNvPr id="5" name="Rounded Rectangle 4">
            <a:hlinkClick r:id="rId2" action="ppaction://hlinksldjump"/>
          </p:cNvPr>
          <p:cNvSpPr/>
          <p:nvPr/>
        </p:nvSpPr>
        <p:spPr>
          <a:xfrm>
            <a:off x="1865376" y="4374857"/>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Worksheets</a:t>
            </a:r>
          </a:p>
        </p:txBody>
      </p:sp>
      <p:sp>
        <p:nvSpPr>
          <p:cNvPr id="6" name="Rounded Rectangle 5">
            <a:hlinkClick r:id="rId2" action="ppaction://hlinksldjump"/>
          </p:cNvPr>
          <p:cNvSpPr/>
          <p:nvPr/>
        </p:nvSpPr>
        <p:spPr>
          <a:xfrm>
            <a:off x="6108192" y="4396043"/>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Example learning</a:t>
            </a:r>
          </a:p>
        </p:txBody>
      </p:sp>
      <p:sp>
        <p:nvSpPr>
          <p:cNvPr id="7" name="Rounded Rectangle 6">
            <a:hlinkClick r:id="" action="ppaction://hlinkshowjump?jump=nextslide"/>
          </p:cNvPr>
          <p:cNvSpPr/>
          <p:nvPr/>
        </p:nvSpPr>
        <p:spPr>
          <a:xfrm>
            <a:off x="6108192" y="2698327"/>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Online learning</a:t>
            </a:r>
          </a:p>
        </p:txBody>
      </p:sp>
    </p:spTree>
    <p:extLst>
      <p:ext uri="{BB962C8B-B14F-4D97-AF65-F5344CB8AC3E}">
        <p14:creationId xmlns:p14="http://schemas.microsoft.com/office/powerpoint/2010/main" val="1887893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6</a:t>
            </a:r>
          </a:p>
        </p:txBody>
      </p:sp>
      <p:sp>
        <p:nvSpPr>
          <p:cNvPr id="3" name="Content Placeholder 2"/>
          <p:cNvSpPr>
            <a:spLocks noGrp="1"/>
          </p:cNvSpPr>
          <p:nvPr>
            <p:ph idx="1"/>
          </p:nvPr>
        </p:nvSpPr>
        <p:spPr/>
        <p:txBody>
          <a:bodyPr/>
          <a:lstStyle/>
          <a:p>
            <a:r>
              <a:rPr lang="en-US" dirty="0"/>
              <a:t>Where is the URL located?</a:t>
            </a:r>
          </a:p>
          <a:p>
            <a:pPr marL="0" indent="0">
              <a:buNone/>
            </a:pPr>
            <a:endParaRPr lang="en-US" dirty="0"/>
          </a:p>
        </p:txBody>
      </p:sp>
      <p:sp>
        <p:nvSpPr>
          <p:cNvPr id="4" name="Rounded Rectangle 3">
            <a:hlinkClick r:id="rId2" action="ppaction://hlinksldjump"/>
          </p:cNvPr>
          <p:cNvSpPr/>
          <p:nvPr/>
        </p:nvSpPr>
        <p:spPr>
          <a:xfrm>
            <a:off x="1865376" y="2698327"/>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the bottom</a:t>
            </a:r>
          </a:p>
        </p:txBody>
      </p:sp>
      <p:sp>
        <p:nvSpPr>
          <p:cNvPr id="5" name="Rounded Rectangle 4">
            <a:hlinkClick r:id="rId2" action="ppaction://hlinksldjump"/>
          </p:cNvPr>
          <p:cNvSpPr/>
          <p:nvPr/>
        </p:nvSpPr>
        <p:spPr>
          <a:xfrm>
            <a:off x="6096000" y="2698327"/>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 the middle</a:t>
            </a:r>
          </a:p>
        </p:txBody>
      </p:sp>
      <p:sp>
        <p:nvSpPr>
          <p:cNvPr id="6" name="Rounded Rectangle 5">
            <a:hlinkClick r:id="rId2" action="ppaction://hlinksldjump"/>
          </p:cNvPr>
          <p:cNvSpPr/>
          <p:nvPr/>
        </p:nvSpPr>
        <p:spPr>
          <a:xfrm>
            <a:off x="6096000" y="4378988"/>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None of the above</a:t>
            </a:r>
          </a:p>
        </p:txBody>
      </p:sp>
      <p:sp>
        <p:nvSpPr>
          <p:cNvPr id="7" name="Rounded Rectangle 6">
            <a:hlinkClick r:id="" action="ppaction://hlinkshowjump?jump=nextslide"/>
          </p:cNvPr>
          <p:cNvSpPr/>
          <p:nvPr/>
        </p:nvSpPr>
        <p:spPr>
          <a:xfrm>
            <a:off x="1865376" y="4378988"/>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the top</a:t>
            </a:r>
          </a:p>
        </p:txBody>
      </p:sp>
    </p:spTree>
    <p:extLst>
      <p:ext uri="{BB962C8B-B14F-4D97-AF65-F5344CB8AC3E}">
        <p14:creationId xmlns:p14="http://schemas.microsoft.com/office/powerpoint/2010/main" val="846180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7</a:t>
            </a:r>
          </a:p>
        </p:txBody>
      </p:sp>
      <p:sp>
        <p:nvSpPr>
          <p:cNvPr id="3" name="Content Placeholder 2"/>
          <p:cNvSpPr>
            <a:spLocks noGrp="1"/>
          </p:cNvSpPr>
          <p:nvPr>
            <p:ph idx="1"/>
          </p:nvPr>
        </p:nvSpPr>
        <p:spPr/>
        <p:txBody>
          <a:bodyPr/>
          <a:lstStyle/>
          <a:p>
            <a:r>
              <a:rPr lang="en-US" dirty="0"/>
              <a:t>What should you avoid clicking on websites?</a:t>
            </a:r>
          </a:p>
          <a:p>
            <a:pPr marL="0" indent="0">
              <a:buNone/>
            </a:pPr>
            <a:endParaRPr lang="en-US" dirty="0"/>
          </a:p>
        </p:txBody>
      </p:sp>
      <p:sp>
        <p:nvSpPr>
          <p:cNvPr id="4" name="Rounded Rectangle 3">
            <a:hlinkClick r:id="rId2" action="ppaction://hlinksldjump"/>
          </p:cNvPr>
          <p:cNvSpPr/>
          <p:nvPr/>
        </p:nvSpPr>
        <p:spPr>
          <a:xfrm>
            <a:off x="6108192" y="2633664"/>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Images</a:t>
            </a:r>
          </a:p>
        </p:txBody>
      </p:sp>
      <p:sp>
        <p:nvSpPr>
          <p:cNvPr id="5" name="Rounded Rectangle 4">
            <a:hlinkClick r:id="rId2" action="ppaction://hlinksldjump"/>
          </p:cNvPr>
          <p:cNvSpPr/>
          <p:nvPr/>
        </p:nvSpPr>
        <p:spPr>
          <a:xfrm>
            <a:off x="1865376" y="4374857"/>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Articles</a:t>
            </a:r>
          </a:p>
        </p:txBody>
      </p:sp>
      <p:sp>
        <p:nvSpPr>
          <p:cNvPr id="6" name="Rounded Rectangle 5">
            <a:hlinkClick r:id="rId2" action="ppaction://hlinksldjump"/>
          </p:cNvPr>
          <p:cNvSpPr/>
          <p:nvPr/>
        </p:nvSpPr>
        <p:spPr>
          <a:xfrm>
            <a:off x="6108192" y="4396043"/>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Videos</a:t>
            </a:r>
          </a:p>
        </p:txBody>
      </p:sp>
      <p:sp>
        <p:nvSpPr>
          <p:cNvPr id="7" name="Rounded Rectangle 6">
            <a:hlinkClick r:id="" action="ppaction://hlinkshowjump?jump=nextslide"/>
          </p:cNvPr>
          <p:cNvSpPr/>
          <p:nvPr/>
        </p:nvSpPr>
        <p:spPr>
          <a:xfrm>
            <a:off x="1865376" y="2633664"/>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Ads </a:t>
            </a:r>
          </a:p>
        </p:txBody>
      </p:sp>
      <p:sp>
        <p:nvSpPr>
          <p:cNvPr id="8" name="Action Button: Help 7">
            <a:hlinkClick r:id="rId3" action="ppaction://hlinksldjump" highlightClick="1"/>
            <a:extLst>
              <a:ext uri="{FF2B5EF4-FFF2-40B4-BE49-F238E27FC236}">
                <a16:creationId xmlns:a16="http://schemas.microsoft.com/office/drawing/2014/main" id="{62256C64-6BB2-49A5-A498-72A7ED13BB1E}"/>
              </a:ext>
            </a:extLst>
          </p:cNvPr>
          <p:cNvSpPr/>
          <p:nvPr/>
        </p:nvSpPr>
        <p:spPr>
          <a:xfrm>
            <a:off x="11306432" y="172995"/>
            <a:ext cx="729049" cy="729048"/>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9661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8</a:t>
            </a:r>
          </a:p>
        </p:txBody>
      </p:sp>
      <p:sp>
        <p:nvSpPr>
          <p:cNvPr id="3" name="Content Placeholder 2"/>
          <p:cNvSpPr>
            <a:spLocks noGrp="1"/>
          </p:cNvSpPr>
          <p:nvPr>
            <p:ph idx="1"/>
          </p:nvPr>
        </p:nvSpPr>
        <p:spPr/>
        <p:txBody>
          <a:bodyPr/>
          <a:lstStyle/>
          <a:p>
            <a:r>
              <a:rPr lang="en-US" dirty="0"/>
              <a:t>Who developed </a:t>
            </a:r>
            <a:r>
              <a:rPr lang="en-US" dirty="0" err="1"/>
              <a:t>ArtforKidsHub</a:t>
            </a:r>
            <a:r>
              <a:rPr lang="en-US" dirty="0"/>
              <a:t>?</a:t>
            </a:r>
          </a:p>
          <a:p>
            <a:pPr marL="0" indent="0">
              <a:buNone/>
            </a:pPr>
            <a:endParaRPr lang="en-US" dirty="0"/>
          </a:p>
        </p:txBody>
      </p:sp>
      <p:sp>
        <p:nvSpPr>
          <p:cNvPr id="4" name="Rounded Rectangle 3">
            <a:hlinkClick r:id="rId2" action="ppaction://hlinksldjump"/>
          </p:cNvPr>
          <p:cNvSpPr/>
          <p:nvPr/>
        </p:nvSpPr>
        <p:spPr>
          <a:xfrm>
            <a:off x="1865376" y="2698327"/>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Allen Hubs</a:t>
            </a:r>
          </a:p>
        </p:txBody>
      </p:sp>
      <p:sp>
        <p:nvSpPr>
          <p:cNvPr id="5" name="Rounded Rectangle 4">
            <a:hlinkClick r:id="rId2" action="ppaction://hlinksldjump"/>
          </p:cNvPr>
          <p:cNvSpPr/>
          <p:nvPr/>
        </p:nvSpPr>
        <p:spPr>
          <a:xfrm>
            <a:off x="1865376" y="4374857"/>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Jay Johnson</a:t>
            </a:r>
          </a:p>
        </p:txBody>
      </p:sp>
      <p:sp>
        <p:nvSpPr>
          <p:cNvPr id="6" name="Rounded Rectangle 5">
            <a:hlinkClick r:id="rId2" action="ppaction://hlinksldjump"/>
          </p:cNvPr>
          <p:cNvSpPr/>
          <p:nvPr/>
        </p:nvSpPr>
        <p:spPr>
          <a:xfrm>
            <a:off x="6108192" y="4396043"/>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Ray Miller</a:t>
            </a:r>
          </a:p>
        </p:txBody>
      </p:sp>
      <p:sp>
        <p:nvSpPr>
          <p:cNvPr id="7" name="Rounded Rectangle 6">
            <a:hlinkClick r:id="" action="ppaction://hlinkshowjump?jump=nextslide"/>
          </p:cNvPr>
          <p:cNvSpPr/>
          <p:nvPr/>
        </p:nvSpPr>
        <p:spPr>
          <a:xfrm>
            <a:off x="6108192" y="2698327"/>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Rob Hubs</a:t>
            </a:r>
          </a:p>
        </p:txBody>
      </p:sp>
    </p:spTree>
    <p:extLst>
      <p:ext uri="{BB962C8B-B14F-4D97-AF65-F5344CB8AC3E}">
        <p14:creationId xmlns:p14="http://schemas.microsoft.com/office/powerpoint/2010/main" val="3400054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9</a:t>
            </a:r>
          </a:p>
        </p:txBody>
      </p:sp>
      <p:sp>
        <p:nvSpPr>
          <p:cNvPr id="3" name="Content Placeholder 2"/>
          <p:cNvSpPr>
            <a:spLocks noGrp="1"/>
          </p:cNvSpPr>
          <p:nvPr>
            <p:ph idx="1"/>
          </p:nvPr>
        </p:nvSpPr>
        <p:spPr/>
        <p:txBody>
          <a:bodyPr/>
          <a:lstStyle/>
          <a:p>
            <a:r>
              <a:rPr lang="en-US" dirty="0"/>
              <a:t>Who is the mascot of our second E-Learning cite?</a:t>
            </a:r>
          </a:p>
          <a:p>
            <a:pPr marL="0" indent="0">
              <a:buNone/>
            </a:pPr>
            <a:endParaRPr lang="en-US" dirty="0"/>
          </a:p>
        </p:txBody>
      </p:sp>
      <p:sp>
        <p:nvSpPr>
          <p:cNvPr id="4" name="Rounded Rectangle 3">
            <a:hlinkClick r:id="rId2" action="ppaction://hlinksldjump"/>
            <a:extLst>
              <a:ext uri="{FF2B5EF4-FFF2-40B4-BE49-F238E27FC236}">
                <a16:creationId xmlns:a16="http://schemas.microsoft.com/office/drawing/2014/main" id="{8C2FE93E-B1B9-4AE8-A47E-FFEDF6014491}"/>
              </a:ext>
            </a:extLst>
          </p:cNvPr>
          <p:cNvSpPr/>
          <p:nvPr/>
        </p:nvSpPr>
        <p:spPr>
          <a:xfrm>
            <a:off x="6108192" y="2811671"/>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Jay</a:t>
            </a:r>
          </a:p>
        </p:txBody>
      </p:sp>
      <p:sp>
        <p:nvSpPr>
          <p:cNvPr id="5" name="Rounded Rectangle 6">
            <a:hlinkClick r:id="" action="ppaction://hlinkshowjump?jump=nextslide"/>
            <a:extLst>
              <a:ext uri="{FF2B5EF4-FFF2-40B4-BE49-F238E27FC236}">
                <a16:creationId xmlns:a16="http://schemas.microsoft.com/office/drawing/2014/main" id="{C883CD64-84DC-4D42-A90A-C7C882314391}"/>
              </a:ext>
            </a:extLst>
          </p:cNvPr>
          <p:cNvSpPr/>
          <p:nvPr/>
        </p:nvSpPr>
        <p:spPr>
          <a:xfrm>
            <a:off x="1865376" y="2811671"/>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Leo</a:t>
            </a:r>
          </a:p>
        </p:txBody>
      </p:sp>
      <p:sp>
        <p:nvSpPr>
          <p:cNvPr id="6" name="Rounded Rectangle 3">
            <a:hlinkClick r:id="rId2" action="ppaction://hlinksldjump"/>
            <a:extLst>
              <a:ext uri="{FF2B5EF4-FFF2-40B4-BE49-F238E27FC236}">
                <a16:creationId xmlns:a16="http://schemas.microsoft.com/office/drawing/2014/main" id="{BABA5B62-7A8F-45A9-AC98-9851C36C8852}"/>
              </a:ext>
            </a:extLst>
          </p:cNvPr>
          <p:cNvSpPr/>
          <p:nvPr/>
        </p:nvSpPr>
        <p:spPr>
          <a:xfrm>
            <a:off x="1865376" y="4752058"/>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Bob</a:t>
            </a:r>
          </a:p>
        </p:txBody>
      </p:sp>
      <p:sp>
        <p:nvSpPr>
          <p:cNvPr id="7" name="Rounded Rectangle 3">
            <a:hlinkClick r:id="rId2" action="ppaction://hlinksldjump"/>
            <a:extLst>
              <a:ext uri="{FF2B5EF4-FFF2-40B4-BE49-F238E27FC236}">
                <a16:creationId xmlns:a16="http://schemas.microsoft.com/office/drawing/2014/main" id="{0207ACEB-F0B6-45F0-BB51-3EF655ECEE38}"/>
              </a:ext>
            </a:extLst>
          </p:cNvPr>
          <p:cNvSpPr/>
          <p:nvPr/>
        </p:nvSpPr>
        <p:spPr>
          <a:xfrm>
            <a:off x="6108192" y="4752058"/>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Jeffrey</a:t>
            </a:r>
          </a:p>
        </p:txBody>
      </p:sp>
    </p:spTree>
    <p:extLst>
      <p:ext uri="{BB962C8B-B14F-4D97-AF65-F5344CB8AC3E}">
        <p14:creationId xmlns:p14="http://schemas.microsoft.com/office/powerpoint/2010/main" val="2624328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Domain Name continued…</a:t>
            </a:r>
          </a:p>
        </p:txBody>
      </p:sp>
      <p:sp>
        <p:nvSpPr>
          <p:cNvPr id="3" name="Content Placeholder 2"/>
          <p:cNvSpPr>
            <a:spLocks noGrp="1"/>
          </p:cNvSpPr>
          <p:nvPr>
            <p:ph idx="1"/>
          </p:nvPr>
        </p:nvSpPr>
        <p:spPr/>
        <p:txBody>
          <a:bodyPr/>
          <a:lstStyle/>
          <a:p>
            <a:r>
              <a:rPr lang="en-US" dirty="0" err="1"/>
              <a:t>.net</a:t>
            </a:r>
            <a:r>
              <a:rPr lang="en-US" dirty="0"/>
              <a:t>- stands for network. It was originally meant for organizations involved in networking technologies, such as Internet service providers and other infrastructure companies.</a:t>
            </a:r>
          </a:p>
          <a:p>
            <a:r>
              <a:rPr lang="en-US" dirty="0"/>
              <a:t>.com- stands for commercial. Intends to show the information that is currently being published. You can find good information here, but it may take some more effort to find quality, factual information. </a:t>
            </a:r>
          </a:p>
        </p:txBody>
      </p:sp>
      <p:sp>
        <p:nvSpPr>
          <p:cNvPr id="4" name="Action Button: Back or Previous 3">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7286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10</a:t>
            </a:r>
          </a:p>
        </p:txBody>
      </p:sp>
      <p:sp>
        <p:nvSpPr>
          <p:cNvPr id="3" name="Content Placeholder 2"/>
          <p:cNvSpPr>
            <a:spLocks noGrp="1"/>
          </p:cNvSpPr>
          <p:nvPr>
            <p:ph idx="1"/>
          </p:nvPr>
        </p:nvSpPr>
        <p:spPr>
          <a:xfrm>
            <a:off x="677334" y="2160589"/>
            <a:ext cx="8596668" cy="3880773"/>
          </a:xfrm>
        </p:spPr>
        <p:txBody>
          <a:bodyPr/>
          <a:lstStyle/>
          <a:p>
            <a:r>
              <a:rPr lang="en-US" dirty="0"/>
              <a:t>What does colorwithleo.com aim to do?</a:t>
            </a:r>
          </a:p>
          <a:p>
            <a:endParaRPr lang="en-US" dirty="0"/>
          </a:p>
        </p:txBody>
      </p:sp>
      <p:sp>
        <p:nvSpPr>
          <p:cNvPr id="4" name="Rounded Rectangle 3">
            <a:hlinkClick r:id="rId2" action="ppaction://hlinksldjump"/>
            <a:extLst>
              <a:ext uri="{FF2B5EF4-FFF2-40B4-BE49-F238E27FC236}">
                <a16:creationId xmlns:a16="http://schemas.microsoft.com/office/drawing/2014/main" id="{A838375D-772E-495A-95A9-9EE8983C29AD}"/>
              </a:ext>
            </a:extLst>
          </p:cNvPr>
          <p:cNvSpPr/>
          <p:nvPr/>
        </p:nvSpPr>
        <p:spPr>
          <a:xfrm>
            <a:off x="1865376" y="2698327"/>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 you with math</a:t>
            </a:r>
          </a:p>
        </p:txBody>
      </p:sp>
      <p:sp>
        <p:nvSpPr>
          <p:cNvPr id="5" name="Rounded Rectangle 6">
            <a:hlinkClick r:id="" action="ppaction://hlinkshowjump?jump=nextslide"/>
            <a:extLst>
              <a:ext uri="{FF2B5EF4-FFF2-40B4-BE49-F238E27FC236}">
                <a16:creationId xmlns:a16="http://schemas.microsoft.com/office/drawing/2014/main" id="{10F6A8E8-F7E9-46A0-A029-F4ACB637CB2F}"/>
              </a:ext>
            </a:extLst>
          </p:cNvPr>
          <p:cNvSpPr/>
          <p:nvPr/>
        </p:nvSpPr>
        <p:spPr>
          <a:xfrm>
            <a:off x="6108192" y="2698327"/>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Teach you the principles of art</a:t>
            </a:r>
          </a:p>
        </p:txBody>
      </p:sp>
      <p:sp>
        <p:nvSpPr>
          <p:cNvPr id="6" name="Rounded Rectangle 3">
            <a:hlinkClick r:id="rId2" action="ppaction://hlinksldjump"/>
            <a:extLst>
              <a:ext uri="{FF2B5EF4-FFF2-40B4-BE49-F238E27FC236}">
                <a16:creationId xmlns:a16="http://schemas.microsoft.com/office/drawing/2014/main" id="{B390E5A3-1B22-42A6-9BBC-599FDD084779}"/>
              </a:ext>
            </a:extLst>
          </p:cNvPr>
          <p:cNvSpPr/>
          <p:nvPr/>
        </p:nvSpPr>
        <p:spPr>
          <a:xfrm>
            <a:off x="1865376" y="4761222"/>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Draw trees</a:t>
            </a:r>
          </a:p>
        </p:txBody>
      </p:sp>
      <p:sp>
        <p:nvSpPr>
          <p:cNvPr id="7" name="Rounded Rectangle 3">
            <a:hlinkClick r:id="rId2" action="ppaction://hlinksldjump"/>
            <a:extLst>
              <a:ext uri="{FF2B5EF4-FFF2-40B4-BE49-F238E27FC236}">
                <a16:creationId xmlns:a16="http://schemas.microsoft.com/office/drawing/2014/main" id="{432B23BA-90EB-40AE-88B4-E131004A5D35}"/>
              </a:ext>
            </a:extLst>
          </p:cNvPr>
          <p:cNvSpPr/>
          <p:nvPr/>
        </p:nvSpPr>
        <p:spPr>
          <a:xfrm>
            <a:off x="6108192" y="4752058"/>
            <a:ext cx="2276856" cy="1289304"/>
          </a:xfrm>
          <a:prstGeom prst="roundRect">
            <a:avLst/>
          </a:prstGeom>
          <a:solidFill>
            <a:schemeClr val="accent4"/>
          </a:solidFill>
          <a:scene3d>
            <a:camera prst="orthographicFront"/>
            <a:lightRig rig="threePt" dir="t"/>
          </a:scene3d>
          <a:sp3d extrusionH="387350" contourW="6350">
            <a:bevelT w="165100"/>
            <a:bevelB w="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 you with science</a:t>
            </a:r>
          </a:p>
        </p:txBody>
      </p:sp>
    </p:spTree>
    <p:extLst>
      <p:ext uri="{BB962C8B-B14F-4D97-AF65-F5344CB8AC3E}">
        <p14:creationId xmlns:p14="http://schemas.microsoft.com/office/powerpoint/2010/main" val="849580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Congratulations!</a:t>
            </a:r>
          </a:p>
        </p:txBody>
      </p:sp>
      <p:pic>
        <p:nvPicPr>
          <p:cNvPr id="1026" name="Picture 2" descr="Image result for spongebob congratulations">
            <a:extLst>
              <a:ext uri="{FF2B5EF4-FFF2-40B4-BE49-F238E27FC236}">
                <a16:creationId xmlns:a16="http://schemas.microsoft.com/office/drawing/2014/main" id="{E884C4AB-FD4F-42DB-A73A-8A4BAFF29CC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hlinkClick r:id="rId3" action="ppaction://hlinksldjump"/>
            <a:extLst>
              <a:ext uri="{FF2B5EF4-FFF2-40B4-BE49-F238E27FC236}">
                <a16:creationId xmlns:a16="http://schemas.microsoft.com/office/drawing/2014/main" id="{4153AC44-B85D-480C-8AD5-7B45490607E5}"/>
              </a:ext>
            </a:extLst>
          </p:cNvPr>
          <p:cNvSpPr/>
          <p:nvPr/>
        </p:nvSpPr>
        <p:spPr>
          <a:xfrm>
            <a:off x="540327" y="5250873"/>
            <a:ext cx="2313709" cy="1320800"/>
          </a:xfrm>
          <a:prstGeom prst="roundRect">
            <a:avLst/>
          </a:prstGeom>
          <a:solidFill>
            <a:srgbClr val="7030A0"/>
          </a:solidFill>
          <a:scene3d>
            <a:camera prst="orthographicFront"/>
            <a:lightRig rig="threePt" dir="t"/>
          </a:scene3d>
          <a:sp3d extrusionH="44450">
            <a:bevelT w="234950" h="184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to tutorial</a:t>
            </a:r>
          </a:p>
        </p:txBody>
      </p:sp>
      <p:sp>
        <p:nvSpPr>
          <p:cNvPr id="6" name="Rectangle: Rounded Corners 5">
            <a:hlinkClick r:id="rId4" action="ppaction://hlinksldjump"/>
            <a:extLst>
              <a:ext uri="{FF2B5EF4-FFF2-40B4-BE49-F238E27FC236}">
                <a16:creationId xmlns:a16="http://schemas.microsoft.com/office/drawing/2014/main" id="{DA9F6458-CEAB-4023-85B0-ED7593C35C1F}"/>
              </a:ext>
            </a:extLst>
          </p:cNvPr>
          <p:cNvSpPr/>
          <p:nvPr/>
        </p:nvSpPr>
        <p:spPr>
          <a:xfrm>
            <a:off x="9274002" y="5250873"/>
            <a:ext cx="2313709" cy="1320800"/>
          </a:xfrm>
          <a:prstGeom prst="roundRect">
            <a:avLst/>
          </a:prstGeom>
          <a:solidFill>
            <a:srgbClr val="00B0F0"/>
          </a:solidFill>
          <a:scene3d>
            <a:camera prst="orthographicFront"/>
            <a:lightRig rig="threePt" dir="t"/>
          </a:scene3d>
          <a:sp3d extrusionH="44450">
            <a:bevelT w="234950" h="184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Try again!</a:t>
            </a:r>
          </a:p>
        </p:txBody>
      </p:sp>
    </p:spTree>
    <p:extLst>
      <p:ext uri="{BB962C8B-B14F-4D97-AF65-F5344CB8AC3E}">
        <p14:creationId xmlns:p14="http://schemas.microsoft.com/office/powerpoint/2010/main" val="427460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 slide 1</a:t>
            </a:r>
          </a:p>
        </p:txBody>
      </p:sp>
      <p:pic>
        <p:nvPicPr>
          <p:cNvPr id="6" name="Content Placeholder 5"/>
          <p:cNvPicPr>
            <a:picLocks noGrp="1" noChangeAspect="1"/>
          </p:cNvPicPr>
          <p:nvPr>
            <p:ph idx="1"/>
          </p:nvPr>
        </p:nvPicPr>
        <p:blipFill>
          <a:blip r:embed="rId2"/>
          <a:stretch>
            <a:fillRect/>
          </a:stretch>
        </p:blipFill>
        <p:spPr>
          <a:xfrm>
            <a:off x="0" y="0"/>
            <a:ext cx="12191999" cy="6858000"/>
          </a:xfrm>
          <a:prstGeom prst="rect">
            <a:avLst/>
          </a:prstGeom>
        </p:spPr>
      </p:pic>
      <p:sp>
        <p:nvSpPr>
          <p:cNvPr id="7" name="Rounded Rectangle 6">
            <a:hlinkClick r:id="" action="ppaction://hlinkshowjump?jump=lastslideviewed"/>
          </p:cNvPr>
          <p:cNvSpPr/>
          <p:nvPr/>
        </p:nvSpPr>
        <p:spPr>
          <a:xfrm>
            <a:off x="10655254" y="5855486"/>
            <a:ext cx="1371600" cy="658368"/>
          </a:xfrm>
          <a:prstGeom prst="roundRect">
            <a:avLst/>
          </a:prstGeom>
          <a:solidFill>
            <a:schemeClr val="accent4">
              <a:alpha val="6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 back</a:t>
            </a:r>
          </a:p>
        </p:txBody>
      </p:sp>
    </p:spTree>
    <p:extLst>
      <p:ext uri="{BB962C8B-B14F-4D97-AF65-F5344CB8AC3E}">
        <p14:creationId xmlns:p14="http://schemas.microsoft.com/office/powerpoint/2010/main" val="3023090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 slide 2</a:t>
            </a:r>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A28EB8F-5425-466B-B727-FC80C8A5005A}"/>
              </a:ext>
            </a:extLst>
          </p:cNvPr>
          <p:cNvPicPr>
            <a:picLocks noChangeAspect="1"/>
          </p:cNvPicPr>
          <p:nvPr/>
        </p:nvPicPr>
        <p:blipFill>
          <a:blip r:embed="rId2"/>
          <a:stretch>
            <a:fillRect/>
          </a:stretch>
        </p:blipFill>
        <p:spPr>
          <a:xfrm>
            <a:off x="0" y="1673"/>
            <a:ext cx="12192000" cy="6854653"/>
          </a:xfrm>
          <a:prstGeom prst="rect">
            <a:avLst/>
          </a:prstGeom>
        </p:spPr>
      </p:pic>
      <p:sp>
        <p:nvSpPr>
          <p:cNvPr id="5" name="Rectangle: Rounded Corners 4">
            <a:hlinkClick r:id="rId3" action="ppaction://hlinksldjump"/>
            <a:extLst>
              <a:ext uri="{FF2B5EF4-FFF2-40B4-BE49-F238E27FC236}">
                <a16:creationId xmlns:a16="http://schemas.microsoft.com/office/drawing/2014/main" id="{0D8FCC26-96AC-47F9-ACE6-FB34C50DB5E8}"/>
              </a:ext>
            </a:extLst>
          </p:cNvPr>
          <p:cNvSpPr/>
          <p:nvPr/>
        </p:nvSpPr>
        <p:spPr>
          <a:xfrm>
            <a:off x="10466173" y="5881816"/>
            <a:ext cx="1725827" cy="9745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 Back</a:t>
            </a:r>
          </a:p>
        </p:txBody>
      </p:sp>
    </p:spTree>
    <p:extLst>
      <p:ext uri="{BB962C8B-B14F-4D97-AF65-F5344CB8AC3E}">
        <p14:creationId xmlns:p14="http://schemas.microsoft.com/office/powerpoint/2010/main" val="2450296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WRONG ANSWER</a:t>
            </a:r>
          </a:p>
        </p:txBody>
      </p:sp>
      <p:pic>
        <p:nvPicPr>
          <p:cNvPr id="9" name="Content Placeholder 8" descr="Wallpapers Box: May 20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ounded Rectangle 4">
            <a:hlinkClick r:id="" action="ppaction://hlinkshowjump?jump=lastslideviewed"/>
          </p:cNvPr>
          <p:cNvSpPr/>
          <p:nvPr/>
        </p:nvSpPr>
        <p:spPr>
          <a:xfrm>
            <a:off x="10645593" y="6046902"/>
            <a:ext cx="1371600" cy="658368"/>
          </a:xfrm>
          <a:prstGeom prst="roundRect">
            <a:avLst/>
          </a:prstGeom>
          <a:solidFill>
            <a:schemeClr val="accent4">
              <a:alpha val="6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Try again</a:t>
            </a:r>
          </a:p>
        </p:txBody>
      </p:sp>
    </p:spTree>
    <p:extLst>
      <p:ext uri="{BB962C8B-B14F-4D97-AF65-F5344CB8AC3E}">
        <p14:creationId xmlns:p14="http://schemas.microsoft.com/office/powerpoint/2010/main" val="4002582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Websites:</a:t>
            </a:r>
          </a:p>
        </p:txBody>
      </p:sp>
      <p:sp>
        <p:nvSpPr>
          <p:cNvPr id="3" name="Content Placeholder 2"/>
          <p:cNvSpPr>
            <a:spLocks noGrp="1"/>
          </p:cNvSpPr>
          <p:nvPr>
            <p:ph idx="1"/>
          </p:nvPr>
        </p:nvSpPr>
        <p:spPr/>
        <p:txBody>
          <a:bodyPr/>
          <a:lstStyle/>
          <a:p>
            <a:r>
              <a:rPr lang="en-US" dirty="0"/>
              <a:t>Easy to navigate</a:t>
            </a:r>
          </a:p>
          <a:p>
            <a:r>
              <a:rPr lang="en-US" dirty="0"/>
              <a:t>Don’t have a lot of advertisements. Some is okay</a:t>
            </a:r>
          </a:p>
          <a:p>
            <a:r>
              <a:rPr lang="en-US" dirty="0"/>
              <a:t>Loads quickly</a:t>
            </a:r>
          </a:p>
          <a:p>
            <a:r>
              <a:rPr lang="en-US" dirty="0"/>
              <a:t>Free from factual and grammatical errors</a:t>
            </a:r>
          </a:p>
          <a:p>
            <a:r>
              <a:rPr lang="en-US" dirty="0"/>
              <a:t>Look presentable, easy to read</a:t>
            </a:r>
          </a:p>
          <a:p>
            <a:r>
              <a:rPr lang="en-US" dirty="0"/>
              <a:t>Clearly state the authors name</a:t>
            </a:r>
          </a:p>
          <a:p>
            <a:r>
              <a:rPr lang="en-US" dirty="0"/>
              <a:t>Cite their sources</a:t>
            </a:r>
          </a:p>
          <a:p>
            <a:r>
              <a:rPr lang="en-US" dirty="0"/>
              <a:t>Has up to date information</a:t>
            </a:r>
          </a:p>
        </p:txBody>
      </p:sp>
      <p:sp>
        <p:nvSpPr>
          <p:cNvPr id="4" name="Action Button: Back or Previous 3">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2444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Bad Websites</a:t>
            </a:r>
          </a:p>
        </p:txBody>
      </p:sp>
      <p:sp>
        <p:nvSpPr>
          <p:cNvPr id="3" name="Content Placeholder 2"/>
          <p:cNvSpPr>
            <a:spLocks noGrp="1"/>
          </p:cNvSpPr>
          <p:nvPr>
            <p:ph idx="1"/>
          </p:nvPr>
        </p:nvSpPr>
        <p:spPr/>
        <p:txBody>
          <a:bodyPr/>
          <a:lstStyle/>
          <a:p>
            <a:r>
              <a:rPr lang="en-US" dirty="0"/>
              <a:t>Confusing, hard to work your way around</a:t>
            </a:r>
          </a:p>
          <a:p>
            <a:r>
              <a:rPr lang="en-US" dirty="0"/>
              <a:t>Have a lot of advertisements</a:t>
            </a:r>
          </a:p>
          <a:p>
            <a:r>
              <a:rPr lang="en-US" dirty="0"/>
              <a:t>Take a long time to load</a:t>
            </a:r>
          </a:p>
          <a:p>
            <a:r>
              <a:rPr lang="en-US" dirty="0"/>
              <a:t>Have incorrect information and grammatical errors</a:t>
            </a:r>
          </a:p>
          <a:p>
            <a:r>
              <a:rPr lang="en-US" dirty="0"/>
              <a:t>Biased information</a:t>
            </a:r>
          </a:p>
          <a:p>
            <a:r>
              <a:rPr lang="en-US" dirty="0"/>
              <a:t>No author</a:t>
            </a:r>
          </a:p>
          <a:p>
            <a:r>
              <a:rPr lang="en-US" dirty="0"/>
              <a:t>No citations</a:t>
            </a:r>
          </a:p>
          <a:p>
            <a:r>
              <a:rPr lang="en-US" dirty="0"/>
              <a:t>Outdated information</a:t>
            </a:r>
          </a:p>
          <a:p>
            <a:endParaRPr lang="en-US" dirty="0"/>
          </a:p>
          <a:p>
            <a:endParaRPr lang="en-US" dirty="0"/>
          </a:p>
          <a:p>
            <a:endParaRPr lang="en-US" dirty="0"/>
          </a:p>
          <a:p>
            <a:endParaRPr lang="en-US" dirty="0"/>
          </a:p>
        </p:txBody>
      </p:sp>
      <p:sp>
        <p:nvSpPr>
          <p:cNvPr id="4" name="Action Button: Back or Previous 3">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8717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a search engine?</a:t>
            </a:r>
          </a:p>
        </p:txBody>
      </p:sp>
      <p:sp>
        <p:nvSpPr>
          <p:cNvPr id="3" name="Content Placeholder 2"/>
          <p:cNvSpPr>
            <a:spLocks noGrp="1"/>
          </p:cNvSpPr>
          <p:nvPr>
            <p:ph idx="1"/>
          </p:nvPr>
        </p:nvSpPr>
        <p:spPr/>
        <p:txBody>
          <a:bodyPr/>
          <a:lstStyle/>
          <a:p>
            <a:r>
              <a:rPr lang="en-US" sz="2800" dirty="0"/>
              <a:t>A program that searches for and identifies items in database that correspond to key words and letters specified by YOU.</a:t>
            </a:r>
          </a:p>
          <a:p>
            <a:r>
              <a:rPr lang="en-US" sz="2800" dirty="0"/>
              <a:t>There are a lot more search engines than Google! I will show you some of them on the following slides.</a:t>
            </a:r>
          </a:p>
          <a:p>
            <a:endParaRPr lang="en-US" dirty="0"/>
          </a:p>
        </p:txBody>
      </p:sp>
      <p:sp>
        <p:nvSpPr>
          <p:cNvPr id="4" name="Action Button: Back or Previous 3">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348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E-Learning?</a:t>
            </a:r>
          </a:p>
        </p:txBody>
      </p:sp>
      <p:sp>
        <p:nvSpPr>
          <p:cNvPr id="3" name="Content Placeholder 2"/>
          <p:cNvSpPr>
            <a:spLocks noGrp="1"/>
          </p:cNvSpPr>
          <p:nvPr>
            <p:ph idx="1"/>
          </p:nvPr>
        </p:nvSpPr>
        <p:spPr/>
        <p:txBody>
          <a:bodyPr/>
          <a:lstStyle/>
          <a:p>
            <a:r>
              <a:rPr lang="en-US" dirty="0"/>
              <a:t>E-Learning is usually something that happens online through a variety of different resources.</a:t>
            </a:r>
          </a:p>
          <a:p>
            <a:r>
              <a:rPr lang="en-US" dirty="0"/>
              <a:t>There are a lot of websites that can help you learn online!</a:t>
            </a:r>
          </a:p>
          <a:p>
            <a:pPr marL="0" indent="0">
              <a:buNone/>
            </a:pPr>
            <a:endParaRPr lang="en-US" dirty="0"/>
          </a:p>
          <a:p>
            <a:pPr marL="0" indent="0">
              <a:buNone/>
            </a:pPr>
            <a:r>
              <a:rPr lang="en-US" sz="2800" dirty="0"/>
              <a:t>Why is E-Learning important?</a:t>
            </a:r>
          </a:p>
          <a:p>
            <a:pPr lvl="1"/>
            <a:r>
              <a:rPr lang="en-US" sz="1800" dirty="0"/>
              <a:t>We live in a technologically advanced world that continues to grow.</a:t>
            </a:r>
          </a:p>
          <a:p>
            <a:pPr lvl="1"/>
            <a:r>
              <a:rPr lang="en-US" sz="1800" dirty="0"/>
              <a:t>It reaches a large amount of different learners.</a:t>
            </a:r>
          </a:p>
        </p:txBody>
      </p:sp>
      <p:sp>
        <p:nvSpPr>
          <p:cNvPr id="4" name="Action Button: Back or Previous 3">
            <a:hlinkClick r:id="" action="ppaction://hlinkshowjump?jump=previousslide" highlightClick="1"/>
          </p:cNvPr>
          <p:cNvSpPr/>
          <p:nvPr/>
        </p:nvSpPr>
        <p:spPr>
          <a:xfrm>
            <a:off x="27432" y="6217920"/>
            <a:ext cx="689956" cy="640080"/>
          </a:xfrm>
          <a:prstGeom prst="actionButtonBackPrevious">
            <a:avLst/>
          </a:prstGeom>
          <a:ln w="5715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11402568" y="6217920"/>
            <a:ext cx="762000" cy="621792"/>
          </a:xfrm>
          <a:prstGeom prst="actionButtonForwardNext">
            <a:avLst/>
          </a:prstGeom>
          <a:solidFill>
            <a:srgbClr val="FFC000"/>
          </a:solidFill>
          <a:ln w="50800">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5255306" y="6208776"/>
            <a:ext cx="886968" cy="640080"/>
          </a:xfrm>
          <a:prstGeom prst="actionButtonHome">
            <a:avLst/>
          </a:prstGeom>
          <a:solidFill>
            <a:srgbClr val="7030A0"/>
          </a:solidFill>
          <a:ln w="47625">
            <a:solidFill>
              <a:schemeClr val="accent1">
                <a:shade val="5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1867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407</TotalTime>
  <Words>1264</Words>
  <Application>Microsoft Office PowerPoint</Application>
  <PresentationFormat>Widescreen</PresentationFormat>
  <Paragraphs>207</Paragraphs>
  <Slides>54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Trebuchet MS</vt:lpstr>
      <vt:lpstr>Wingdings 3</vt:lpstr>
      <vt:lpstr>Facet</vt:lpstr>
      <vt:lpstr>Information Literacy</vt:lpstr>
      <vt:lpstr>What is information literacy?</vt:lpstr>
      <vt:lpstr>Why is information literacy important?</vt:lpstr>
      <vt:lpstr>Domain names</vt:lpstr>
      <vt:lpstr>Domain Name continued…</vt:lpstr>
      <vt:lpstr>Good Websites:</vt:lpstr>
      <vt:lpstr>Bad Websites</vt:lpstr>
      <vt:lpstr>What is a search engine?</vt:lpstr>
      <vt:lpstr>What is E-Learning?</vt:lpstr>
      <vt:lpstr>Search Engine #1</vt:lpstr>
      <vt:lpstr>PowerPoint Presentation</vt:lpstr>
      <vt:lpstr>PowerPoint Presentation</vt:lpstr>
      <vt:lpstr>PowerPoint Presentation</vt:lpstr>
      <vt:lpstr>PowerPoint Presentation</vt:lpstr>
      <vt:lpstr>PowerPoint Presentation</vt:lpstr>
      <vt:lpstr>PowerPoint Presentation</vt:lpstr>
      <vt:lpstr>Search Engine #2</vt:lpstr>
      <vt:lpstr>PowerPoint Presentation</vt:lpstr>
      <vt:lpstr>PowerPoint Presentation</vt:lpstr>
      <vt:lpstr>PowerPoint Presentation</vt:lpstr>
      <vt:lpstr>PowerPoint Presentation</vt:lpstr>
      <vt:lpstr>PowerPoint Presentation</vt:lpstr>
      <vt:lpstr>PowerPoint Presentation</vt:lpstr>
      <vt:lpstr>Search Engine #3</vt:lpstr>
      <vt:lpstr>PowerPoint Presentation</vt:lpstr>
      <vt:lpstr>PowerPoint Presentation</vt:lpstr>
      <vt:lpstr>PowerPoint Presentation</vt:lpstr>
      <vt:lpstr>PowerPoint Presentation</vt:lpstr>
      <vt:lpstr>E-Learning Cite #1</vt:lpstr>
      <vt:lpstr>PowerPoint Presentation</vt:lpstr>
      <vt:lpstr>PowerPoint Presentation</vt:lpstr>
      <vt:lpstr>PowerPoint Presentation</vt:lpstr>
      <vt:lpstr>PowerPoint Presentation</vt:lpstr>
      <vt:lpstr>PowerPoint Presentation</vt:lpstr>
      <vt:lpstr>PowerPoint Presentation</vt:lpstr>
      <vt:lpstr>E-Learning cite #2</vt:lpstr>
      <vt:lpstr>PowerPoint Presentation</vt:lpstr>
      <vt:lpstr>PowerPoint Presentation</vt:lpstr>
      <vt:lpstr>PowerPoint Presentation</vt:lpstr>
      <vt:lpstr>Ready for the quiz?</vt:lpstr>
      <vt:lpstr>Question 1</vt:lpstr>
      <vt:lpstr>Question 2</vt:lpstr>
      <vt:lpstr>Question 3</vt:lpstr>
      <vt:lpstr>Question 4</vt:lpstr>
      <vt:lpstr>Question 5</vt:lpstr>
      <vt:lpstr>Question 6</vt:lpstr>
      <vt:lpstr>Question 7</vt:lpstr>
      <vt:lpstr>Question 8</vt:lpstr>
      <vt:lpstr>Question 9</vt:lpstr>
      <vt:lpstr>Question 10</vt:lpstr>
      <vt:lpstr>Congratulations!</vt:lpstr>
      <vt:lpstr>Help slide 1</vt:lpstr>
      <vt:lpstr>Help slide 2</vt:lpstr>
      <vt:lpstr>WRONG ANSWER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Literacy</dc:title>
  <dc:creator>Miller, Madison</dc:creator>
  <cp:lastModifiedBy>Madi Miller</cp:lastModifiedBy>
  <cp:revision>50</cp:revision>
  <dcterms:created xsi:type="dcterms:W3CDTF">2018-03-01T23:15:48Z</dcterms:created>
  <dcterms:modified xsi:type="dcterms:W3CDTF">2018-04-04T23:51:33Z</dcterms:modified>
</cp:coreProperties>
</file>